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7" r:id="rId3"/>
    <p:sldId id="265" r:id="rId4"/>
    <p:sldId id="262" r:id="rId5"/>
    <p:sldId id="270" r:id="rId6"/>
    <p:sldId id="269" r:id="rId7"/>
    <p:sldId id="26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Ghost Windows -" initials="-GW-"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122" autoAdjust="0"/>
    <p:restoredTop sz="94660"/>
  </p:normalViewPr>
  <p:slideViewPr>
    <p:cSldViewPr>
      <p:cViewPr varScale="1">
        <p:scale>
          <a:sx n="87" d="100"/>
          <a:sy n="87" d="100"/>
        </p:scale>
        <p:origin x="1302"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0" d="100"/>
          <a:sy n="70" d="100"/>
        </p:scale>
        <p:origin x="-324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7BA138-F4D1-44F7-BA0D-823CDE4224D8}" type="datetimeFigureOut">
              <a:rPr lang="en-GB" smtClean="0"/>
              <a:pPr/>
              <a:t>10/09/2014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DC90CF-7515-4D46-82E4-F7427E10F680}" type="slidenum">
              <a:rPr lang="en-GB" smtClean="0"/>
              <a:pPr/>
              <a:t>‹#›</a:t>
            </a:fld>
            <a:endParaRPr lang="en-GB"/>
          </a:p>
        </p:txBody>
      </p:sp>
    </p:spTree>
    <p:extLst>
      <p:ext uri="{BB962C8B-B14F-4D97-AF65-F5344CB8AC3E}">
        <p14:creationId xmlns:p14="http://schemas.microsoft.com/office/powerpoint/2010/main" val="2387061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E116507-3071-4991-8815-AE92149C5F86}" type="datetimeFigureOut">
              <a:rPr lang="en-GB" smtClean="0"/>
              <a:pPr/>
              <a:t>10/09/2014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9FB671-8580-4E9C-B312-2C472DF6E1FC}" type="slidenum">
              <a:rPr lang="en-GB" smtClean="0"/>
              <a:pPr/>
              <a:t>‹#›</a:t>
            </a:fld>
            <a:endParaRPr lang="en-GB"/>
          </a:p>
        </p:txBody>
      </p:sp>
    </p:spTree>
    <p:extLst>
      <p:ext uri="{BB962C8B-B14F-4D97-AF65-F5344CB8AC3E}">
        <p14:creationId xmlns:p14="http://schemas.microsoft.com/office/powerpoint/2010/main" val="936099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116507-3071-4991-8815-AE92149C5F86}" type="datetimeFigureOut">
              <a:rPr lang="en-GB" smtClean="0"/>
              <a:pPr/>
              <a:t>10/09/2014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9FB671-8580-4E9C-B312-2C472DF6E1FC}" type="slidenum">
              <a:rPr lang="en-GB" smtClean="0"/>
              <a:pPr/>
              <a:t>‹#›</a:t>
            </a:fld>
            <a:endParaRPr lang="en-GB"/>
          </a:p>
        </p:txBody>
      </p:sp>
    </p:spTree>
    <p:extLst>
      <p:ext uri="{BB962C8B-B14F-4D97-AF65-F5344CB8AC3E}">
        <p14:creationId xmlns:p14="http://schemas.microsoft.com/office/powerpoint/2010/main" val="4186870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116507-3071-4991-8815-AE92149C5F86}" type="datetimeFigureOut">
              <a:rPr lang="en-GB" smtClean="0"/>
              <a:pPr/>
              <a:t>10/09/2014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9FB671-8580-4E9C-B312-2C472DF6E1FC}" type="slidenum">
              <a:rPr lang="en-GB" smtClean="0"/>
              <a:pPr/>
              <a:t>‹#›</a:t>
            </a:fld>
            <a:endParaRPr lang="en-GB"/>
          </a:p>
        </p:txBody>
      </p:sp>
    </p:spTree>
    <p:extLst>
      <p:ext uri="{BB962C8B-B14F-4D97-AF65-F5344CB8AC3E}">
        <p14:creationId xmlns:p14="http://schemas.microsoft.com/office/powerpoint/2010/main" val="130904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116507-3071-4991-8815-AE92149C5F86}" type="datetimeFigureOut">
              <a:rPr lang="en-GB" smtClean="0"/>
              <a:pPr/>
              <a:t>10/09/2014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9FB671-8580-4E9C-B312-2C472DF6E1FC}" type="slidenum">
              <a:rPr lang="en-GB" smtClean="0"/>
              <a:pPr/>
              <a:t>‹#›</a:t>
            </a:fld>
            <a:endParaRPr lang="en-GB"/>
          </a:p>
        </p:txBody>
      </p:sp>
    </p:spTree>
    <p:extLst>
      <p:ext uri="{BB962C8B-B14F-4D97-AF65-F5344CB8AC3E}">
        <p14:creationId xmlns:p14="http://schemas.microsoft.com/office/powerpoint/2010/main" val="2008653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116507-3071-4991-8815-AE92149C5F86}" type="datetimeFigureOut">
              <a:rPr lang="en-GB" smtClean="0"/>
              <a:pPr/>
              <a:t>10/09/2014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9FB671-8580-4E9C-B312-2C472DF6E1FC}" type="slidenum">
              <a:rPr lang="en-GB" smtClean="0"/>
              <a:pPr/>
              <a:t>‹#›</a:t>
            </a:fld>
            <a:endParaRPr lang="en-GB"/>
          </a:p>
        </p:txBody>
      </p:sp>
    </p:spTree>
    <p:extLst>
      <p:ext uri="{BB962C8B-B14F-4D97-AF65-F5344CB8AC3E}">
        <p14:creationId xmlns:p14="http://schemas.microsoft.com/office/powerpoint/2010/main" val="3141963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E116507-3071-4991-8815-AE92149C5F86}" type="datetimeFigureOut">
              <a:rPr lang="en-GB" smtClean="0"/>
              <a:pPr/>
              <a:t>10/09/2014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9FB671-8580-4E9C-B312-2C472DF6E1FC}" type="slidenum">
              <a:rPr lang="en-GB" smtClean="0"/>
              <a:pPr/>
              <a:t>‹#›</a:t>
            </a:fld>
            <a:endParaRPr lang="en-GB"/>
          </a:p>
        </p:txBody>
      </p:sp>
    </p:spTree>
    <p:extLst>
      <p:ext uri="{BB962C8B-B14F-4D97-AF65-F5344CB8AC3E}">
        <p14:creationId xmlns:p14="http://schemas.microsoft.com/office/powerpoint/2010/main" val="4054040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E116507-3071-4991-8815-AE92149C5F86}" type="datetimeFigureOut">
              <a:rPr lang="en-GB" smtClean="0"/>
              <a:pPr/>
              <a:t>10/09/2014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19FB671-8580-4E9C-B312-2C472DF6E1FC}" type="slidenum">
              <a:rPr lang="en-GB" smtClean="0"/>
              <a:pPr/>
              <a:t>‹#›</a:t>
            </a:fld>
            <a:endParaRPr lang="en-GB"/>
          </a:p>
        </p:txBody>
      </p:sp>
    </p:spTree>
    <p:extLst>
      <p:ext uri="{BB962C8B-B14F-4D97-AF65-F5344CB8AC3E}">
        <p14:creationId xmlns:p14="http://schemas.microsoft.com/office/powerpoint/2010/main" val="3761681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E116507-3071-4991-8815-AE92149C5F86}" type="datetimeFigureOut">
              <a:rPr lang="en-GB" smtClean="0"/>
              <a:pPr/>
              <a:t>10/09/2014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19FB671-8580-4E9C-B312-2C472DF6E1FC}" type="slidenum">
              <a:rPr lang="en-GB" smtClean="0"/>
              <a:pPr/>
              <a:t>‹#›</a:t>
            </a:fld>
            <a:endParaRPr lang="en-GB"/>
          </a:p>
        </p:txBody>
      </p:sp>
    </p:spTree>
    <p:extLst>
      <p:ext uri="{BB962C8B-B14F-4D97-AF65-F5344CB8AC3E}">
        <p14:creationId xmlns:p14="http://schemas.microsoft.com/office/powerpoint/2010/main" val="3002869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116507-3071-4991-8815-AE92149C5F86}" type="datetimeFigureOut">
              <a:rPr lang="en-GB" smtClean="0"/>
              <a:pPr/>
              <a:t>10/09/2014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19FB671-8580-4E9C-B312-2C472DF6E1FC}" type="slidenum">
              <a:rPr lang="en-GB" smtClean="0"/>
              <a:pPr/>
              <a:t>‹#›</a:t>
            </a:fld>
            <a:endParaRPr lang="en-GB"/>
          </a:p>
        </p:txBody>
      </p:sp>
    </p:spTree>
    <p:extLst>
      <p:ext uri="{BB962C8B-B14F-4D97-AF65-F5344CB8AC3E}">
        <p14:creationId xmlns:p14="http://schemas.microsoft.com/office/powerpoint/2010/main" val="2987088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116507-3071-4991-8815-AE92149C5F86}" type="datetimeFigureOut">
              <a:rPr lang="en-GB" smtClean="0"/>
              <a:pPr/>
              <a:t>10/09/2014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9FB671-8580-4E9C-B312-2C472DF6E1FC}" type="slidenum">
              <a:rPr lang="en-GB" smtClean="0"/>
              <a:pPr/>
              <a:t>‹#›</a:t>
            </a:fld>
            <a:endParaRPr lang="en-GB"/>
          </a:p>
        </p:txBody>
      </p:sp>
    </p:spTree>
    <p:extLst>
      <p:ext uri="{BB962C8B-B14F-4D97-AF65-F5344CB8AC3E}">
        <p14:creationId xmlns:p14="http://schemas.microsoft.com/office/powerpoint/2010/main" val="3680218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116507-3071-4991-8815-AE92149C5F86}" type="datetimeFigureOut">
              <a:rPr lang="en-GB" smtClean="0"/>
              <a:pPr/>
              <a:t>10/09/2014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9FB671-8580-4E9C-B312-2C472DF6E1FC}" type="slidenum">
              <a:rPr lang="en-GB" smtClean="0"/>
              <a:pPr/>
              <a:t>‹#›</a:t>
            </a:fld>
            <a:endParaRPr lang="en-GB"/>
          </a:p>
        </p:txBody>
      </p:sp>
    </p:spTree>
    <p:extLst>
      <p:ext uri="{BB962C8B-B14F-4D97-AF65-F5344CB8AC3E}">
        <p14:creationId xmlns:p14="http://schemas.microsoft.com/office/powerpoint/2010/main" val="1011971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16507-3071-4991-8815-AE92149C5F86}" type="datetimeFigureOut">
              <a:rPr lang="en-GB" smtClean="0"/>
              <a:pPr/>
              <a:t>10/09/2014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FB671-8580-4E9C-B312-2C472DF6E1FC}" type="slidenum">
              <a:rPr lang="en-GB" smtClean="0"/>
              <a:pPr/>
              <a:t>‹#›</a:t>
            </a:fld>
            <a:endParaRPr lang="en-GB"/>
          </a:p>
        </p:txBody>
      </p:sp>
    </p:spTree>
    <p:extLst>
      <p:ext uri="{BB962C8B-B14F-4D97-AF65-F5344CB8AC3E}">
        <p14:creationId xmlns:p14="http://schemas.microsoft.com/office/powerpoint/2010/main" val="2368043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Argumentative Writing v Discursive Writing</a:t>
            </a:r>
            <a:endParaRPr lang="en-GB" dirty="0"/>
          </a:p>
        </p:txBody>
      </p:sp>
      <p:sp>
        <p:nvSpPr>
          <p:cNvPr id="3" name="Subtitle 2"/>
          <p:cNvSpPr>
            <a:spLocks noGrp="1"/>
          </p:cNvSpPr>
          <p:nvPr>
            <p:ph type="subTitle" idx="1"/>
          </p:nvPr>
        </p:nvSpPr>
        <p:spPr/>
        <p:txBody>
          <a:bodyPr/>
          <a:lstStyle/>
          <a:p>
            <a:r>
              <a:rPr lang="en-US" dirty="0" smtClean="0"/>
              <a:t>Structure</a:t>
            </a:r>
            <a:endParaRPr lang="en-GB" dirty="0"/>
          </a:p>
        </p:txBody>
      </p:sp>
    </p:spTree>
    <p:extLst>
      <p:ext uri="{BB962C8B-B14F-4D97-AF65-F5344CB8AC3E}">
        <p14:creationId xmlns:p14="http://schemas.microsoft.com/office/powerpoint/2010/main" val="1100186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7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Discursive Writing</a:t>
            </a:r>
            <a:endParaRPr lang="en-GB" dirty="0"/>
          </a:p>
        </p:txBody>
      </p:sp>
      <p:sp>
        <p:nvSpPr>
          <p:cNvPr id="3" name="Content Placeholder 2"/>
          <p:cNvSpPr>
            <a:spLocks noGrp="1"/>
          </p:cNvSpPr>
          <p:nvPr>
            <p:ph idx="1"/>
          </p:nvPr>
        </p:nvSpPr>
        <p:spPr/>
        <p:txBody>
          <a:bodyPr>
            <a:normAutofit/>
          </a:bodyPr>
          <a:lstStyle/>
          <a:p>
            <a:r>
              <a:rPr lang="en-US" sz="4400" dirty="0" smtClean="0"/>
              <a:t>The structure of discursive essays is </a:t>
            </a:r>
            <a:r>
              <a:rPr lang="en-US" sz="4400" b="1" dirty="0" smtClean="0"/>
              <a:t>traditional</a:t>
            </a:r>
            <a:r>
              <a:rPr lang="en-US" sz="4400" dirty="0" smtClean="0"/>
              <a:t>.</a:t>
            </a:r>
          </a:p>
          <a:p>
            <a:pPr marL="0" indent="0">
              <a:buNone/>
            </a:pPr>
            <a:endParaRPr lang="en-US" sz="4400" dirty="0" smtClean="0"/>
          </a:p>
          <a:p>
            <a:r>
              <a:rPr lang="en-US" sz="4400" dirty="0" smtClean="0"/>
              <a:t>You should remain </a:t>
            </a:r>
            <a:r>
              <a:rPr lang="en-US" sz="4400" b="1" dirty="0" smtClean="0"/>
              <a:t>impartial</a:t>
            </a:r>
            <a:r>
              <a:rPr lang="en-US" sz="4400" dirty="0" smtClean="0"/>
              <a:t> and look </a:t>
            </a:r>
            <a:r>
              <a:rPr lang="en-US" sz="4400" b="1" dirty="0" smtClean="0"/>
              <a:t>fairly</a:t>
            </a:r>
            <a:r>
              <a:rPr lang="en-US" sz="4400" dirty="0" smtClean="0"/>
              <a:t> at </a:t>
            </a:r>
            <a:r>
              <a:rPr lang="en-US" sz="4400" b="1" dirty="0" smtClean="0"/>
              <a:t>both sides </a:t>
            </a:r>
            <a:r>
              <a:rPr lang="en-US" sz="4400" dirty="0" smtClean="0"/>
              <a:t>of the situation.</a:t>
            </a:r>
          </a:p>
          <a:p>
            <a:endParaRPr lang="en-US" dirty="0"/>
          </a:p>
        </p:txBody>
      </p:sp>
    </p:spTree>
    <p:extLst>
      <p:ext uri="{BB962C8B-B14F-4D97-AF65-F5344CB8AC3E}">
        <p14:creationId xmlns:p14="http://schemas.microsoft.com/office/powerpoint/2010/main" val="29491450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Discursive Writing</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US" sz="4400" dirty="0" smtClean="0"/>
              <a:t>The introduction should not have an opinion nor suggest any conclusion</a:t>
            </a:r>
          </a:p>
          <a:p>
            <a:pPr marL="0" indent="0">
              <a:buNone/>
            </a:pPr>
            <a:endParaRPr lang="en-US" sz="4400" dirty="0" smtClean="0"/>
          </a:p>
          <a:p>
            <a:pPr marL="0" indent="0">
              <a:buNone/>
            </a:pPr>
            <a:r>
              <a:rPr lang="en-US" sz="4400" dirty="0" smtClean="0"/>
              <a:t>There should be no personal pronouns in the introduction</a:t>
            </a:r>
          </a:p>
          <a:p>
            <a:pPr marL="0" indent="0">
              <a:buNone/>
            </a:pPr>
            <a:endParaRPr lang="en-US" sz="4400" dirty="0" smtClean="0"/>
          </a:p>
          <a:p>
            <a:pPr marL="0" indent="0">
              <a:buNone/>
            </a:pPr>
            <a:r>
              <a:rPr lang="en-US" sz="4400" dirty="0" smtClean="0"/>
              <a:t>The thesis statement (last sentence of introduction) will formally outline the aim of the essay</a:t>
            </a:r>
          </a:p>
          <a:p>
            <a:endParaRPr lang="en-US" dirty="0"/>
          </a:p>
        </p:txBody>
      </p:sp>
    </p:spTree>
    <p:extLst>
      <p:ext uri="{BB962C8B-B14F-4D97-AF65-F5344CB8AC3E}">
        <p14:creationId xmlns:p14="http://schemas.microsoft.com/office/powerpoint/2010/main" val="29491450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Discursive Writing structure </a:t>
            </a:r>
            <a:br>
              <a:rPr lang="en-US" dirty="0" smtClean="0"/>
            </a:br>
            <a:r>
              <a:rPr lang="en-US" sz="2700" i="1" dirty="0" smtClean="0"/>
              <a:t>(based on the 5 paragraph model)</a:t>
            </a:r>
            <a:endParaRPr lang="en-GB" sz="2700" i="1" dirty="0"/>
          </a:p>
        </p:txBody>
      </p:sp>
      <p:sp>
        <p:nvSpPr>
          <p:cNvPr id="3" name="Content Placeholder 2"/>
          <p:cNvSpPr>
            <a:spLocks noGrp="1"/>
          </p:cNvSpPr>
          <p:nvPr>
            <p:ph idx="1"/>
          </p:nvPr>
        </p:nvSpPr>
        <p:spPr/>
        <p:txBody>
          <a:bodyPr>
            <a:normAutofit fontScale="32500" lnSpcReduction="20000"/>
          </a:bodyPr>
          <a:lstStyle/>
          <a:p>
            <a:pPr marL="0" indent="0">
              <a:buNone/>
            </a:pPr>
            <a:r>
              <a:rPr lang="en-US" sz="4400" dirty="0" smtClean="0">
                <a:solidFill>
                  <a:schemeClr val="accent2">
                    <a:lumMod val="60000"/>
                    <a:lumOff val="40000"/>
                  </a:schemeClr>
                </a:solidFill>
              </a:rPr>
              <a:t>Introduction. The structure of discursive essays is </a:t>
            </a:r>
            <a:r>
              <a:rPr lang="en-US" sz="4400" b="1" dirty="0" smtClean="0">
                <a:solidFill>
                  <a:schemeClr val="accent2">
                    <a:lumMod val="60000"/>
                    <a:lumOff val="40000"/>
                  </a:schemeClr>
                </a:solidFill>
              </a:rPr>
              <a:t>traditional</a:t>
            </a:r>
            <a:r>
              <a:rPr lang="en-US" sz="4400" dirty="0" smtClean="0">
                <a:solidFill>
                  <a:schemeClr val="accent2">
                    <a:lumMod val="60000"/>
                    <a:lumOff val="40000"/>
                  </a:schemeClr>
                </a:solidFill>
              </a:rPr>
              <a:t>. You should remain </a:t>
            </a:r>
            <a:r>
              <a:rPr lang="en-US" sz="4400" b="1" dirty="0" smtClean="0">
                <a:solidFill>
                  <a:schemeClr val="accent2">
                    <a:lumMod val="60000"/>
                    <a:lumOff val="40000"/>
                  </a:schemeClr>
                </a:solidFill>
              </a:rPr>
              <a:t>impartial</a:t>
            </a:r>
            <a:r>
              <a:rPr lang="en-US" sz="4400" dirty="0" smtClean="0">
                <a:solidFill>
                  <a:schemeClr val="accent2">
                    <a:lumMod val="60000"/>
                    <a:lumOff val="40000"/>
                  </a:schemeClr>
                </a:solidFill>
              </a:rPr>
              <a:t> and look </a:t>
            </a:r>
            <a:r>
              <a:rPr lang="en-US" sz="4400" b="1" dirty="0" smtClean="0">
                <a:solidFill>
                  <a:schemeClr val="accent2">
                    <a:lumMod val="60000"/>
                    <a:lumOff val="40000"/>
                  </a:schemeClr>
                </a:solidFill>
              </a:rPr>
              <a:t>fairly</a:t>
            </a:r>
            <a:r>
              <a:rPr lang="en-US" sz="4400" dirty="0" smtClean="0">
                <a:solidFill>
                  <a:schemeClr val="accent2">
                    <a:lumMod val="60000"/>
                    <a:lumOff val="40000"/>
                  </a:schemeClr>
                </a:solidFill>
              </a:rPr>
              <a:t> at </a:t>
            </a:r>
            <a:r>
              <a:rPr lang="en-US" sz="4400" b="1" dirty="0" smtClean="0">
                <a:solidFill>
                  <a:schemeClr val="accent2">
                    <a:lumMod val="60000"/>
                    <a:lumOff val="40000"/>
                  </a:schemeClr>
                </a:solidFill>
              </a:rPr>
              <a:t>both sides </a:t>
            </a:r>
            <a:r>
              <a:rPr lang="en-US" sz="4400" dirty="0" smtClean="0">
                <a:solidFill>
                  <a:schemeClr val="accent2">
                    <a:lumMod val="60000"/>
                    <a:lumOff val="40000"/>
                  </a:schemeClr>
                </a:solidFill>
              </a:rPr>
              <a:t>of the situation. </a:t>
            </a:r>
            <a:r>
              <a:rPr lang="en-US" sz="4400" dirty="0" smtClean="0">
                <a:solidFill>
                  <a:srgbClr val="FF0000"/>
                </a:solidFill>
              </a:rPr>
              <a:t>The thesis statement appears here in the final sentence of the introduction and should be impartial (no bias).</a:t>
            </a:r>
          </a:p>
          <a:p>
            <a:pPr marL="0" indent="0">
              <a:buNone/>
            </a:pPr>
            <a:endParaRPr lang="en-US" sz="4400" dirty="0" smtClean="0"/>
          </a:p>
          <a:p>
            <a:pPr marL="0" indent="0">
              <a:buNone/>
            </a:pPr>
            <a:r>
              <a:rPr lang="en-US" sz="4400" dirty="0" smtClean="0">
                <a:solidFill>
                  <a:schemeClr val="accent3">
                    <a:lumMod val="75000"/>
                  </a:schemeClr>
                </a:solidFill>
              </a:rPr>
              <a:t>Body paragraph 1. The body paragraphs should be balanced and fair (looking impartially at both sides of the subject). The body paragraphs should be balanced and fair (looking impartially at both sides of the subject). The body paragraphs should be balanced and fair (looking impartially at both sides of the subject). The body paragraphs should be balanced and fair (looking impartially at both sides of the subject)</a:t>
            </a:r>
          </a:p>
          <a:p>
            <a:pPr marL="0" indent="0">
              <a:buNone/>
            </a:pPr>
            <a:endParaRPr lang="en-US" sz="4400" dirty="0" smtClean="0">
              <a:solidFill>
                <a:schemeClr val="accent3">
                  <a:lumMod val="75000"/>
                </a:schemeClr>
              </a:solidFill>
            </a:endParaRPr>
          </a:p>
          <a:p>
            <a:pPr marL="0" indent="0">
              <a:buNone/>
            </a:pPr>
            <a:r>
              <a:rPr lang="en-US" sz="4400" dirty="0" smtClean="0">
                <a:solidFill>
                  <a:schemeClr val="accent3">
                    <a:lumMod val="75000"/>
                  </a:schemeClr>
                </a:solidFill>
              </a:rPr>
              <a:t>Body paragraph 2. The body paragraphs should be balanced and fair (looking impartially at both sides of the subject). The body paragraphs should be balanced and fair (looking impartially at both sides of the subject). The body paragraphs should be balanced and fair (looking impartially at both sides of the subject). The body paragraphs should be balanced and fair (looking impartially at both sides of the subject)</a:t>
            </a:r>
          </a:p>
          <a:p>
            <a:pPr marL="0" indent="0">
              <a:buNone/>
            </a:pPr>
            <a:endParaRPr lang="en-US" sz="4400" dirty="0" smtClean="0">
              <a:solidFill>
                <a:schemeClr val="accent3">
                  <a:lumMod val="75000"/>
                </a:schemeClr>
              </a:solidFill>
            </a:endParaRPr>
          </a:p>
          <a:p>
            <a:pPr marL="0" indent="0">
              <a:buNone/>
            </a:pPr>
            <a:r>
              <a:rPr lang="en-US" sz="4400" dirty="0" smtClean="0">
                <a:solidFill>
                  <a:schemeClr val="accent3">
                    <a:lumMod val="75000"/>
                  </a:schemeClr>
                </a:solidFill>
              </a:rPr>
              <a:t>Body paragraph 3. The body paragraphs should be balanced and fair (looking impartially at both sides of the subject). The body paragraphs should be balanced and fair (looking impartially at both sides of the subject). The body paragraphs should be balanced and fair (looking impartially at both sides of the subject). The body paragraphs should be balanced and fair (looking impartially at both sides of the subject)</a:t>
            </a:r>
          </a:p>
          <a:p>
            <a:pPr marL="0" indent="0">
              <a:buNone/>
            </a:pPr>
            <a:endParaRPr lang="en-US" sz="4400" dirty="0" smtClean="0"/>
          </a:p>
          <a:p>
            <a:pPr marL="0" indent="0">
              <a:buNone/>
            </a:pPr>
            <a:r>
              <a:rPr lang="en-US" sz="4400" dirty="0" smtClean="0">
                <a:solidFill>
                  <a:srgbClr val="00B0F0"/>
                </a:solidFill>
              </a:rPr>
              <a:t>Conclusion. The conclusion should summarise the key points from above and conclude based on the main points from above in a fair and impartial way. At this point it is acceptable to state an opinion (but based on the facts and not using the 1</a:t>
            </a:r>
            <a:r>
              <a:rPr lang="en-US" sz="4400" baseline="30000" dirty="0" smtClean="0">
                <a:solidFill>
                  <a:srgbClr val="00B0F0"/>
                </a:solidFill>
              </a:rPr>
              <a:t>st</a:t>
            </a:r>
            <a:r>
              <a:rPr lang="en-US" sz="4400" dirty="0" smtClean="0">
                <a:solidFill>
                  <a:srgbClr val="00B0F0"/>
                </a:solidFill>
              </a:rPr>
              <a:t> person).</a:t>
            </a:r>
          </a:p>
          <a:p>
            <a:pPr marL="0" indent="0">
              <a:buNone/>
            </a:pPr>
            <a:endParaRPr lang="en-US" sz="4400" dirty="0" smtClean="0"/>
          </a:p>
        </p:txBody>
      </p:sp>
    </p:spTree>
    <p:extLst>
      <p:ext uri="{BB962C8B-B14F-4D97-AF65-F5344CB8AC3E}">
        <p14:creationId xmlns:p14="http://schemas.microsoft.com/office/powerpoint/2010/main" val="29491450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Argumentative Writing</a:t>
            </a:r>
            <a:endParaRPr lang="en-GB" dirty="0"/>
          </a:p>
        </p:txBody>
      </p:sp>
      <p:sp>
        <p:nvSpPr>
          <p:cNvPr id="3" name="Content Placeholder 2"/>
          <p:cNvSpPr>
            <a:spLocks noGrp="1"/>
          </p:cNvSpPr>
          <p:nvPr>
            <p:ph idx="1"/>
          </p:nvPr>
        </p:nvSpPr>
        <p:spPr/>
        <p:txBody>
          <a:bodyPr>
            <a:normAutofit/>
          </a:bodyPr>
          <a:lstStyle/>
          <a:p>
            <a:r>
              <a:rPr lang="en-US" sz="4400" dirty="0" smtClean="0"/>
              <a:t>The structure of argumentative essays is </a:t>
            </a:r>
            <a:r>
              <a:rPr lang="en-US" sz="4400" b="1" dirty="0" smtClean="0"/>
              <a:t>non-traditional</a:t>
            </a:r>
            <a:endParaRPr lang="en-US" sz="4400" dirty="0" smtClean="0"/>
          </a:p>
          <a:p>
            <a:pPr marL="0" indent="0">
              <a:buNone/>
            </a:pPr>
            <a:endParaRPr lang="en-US" sz="4400" dirty="0" smtClean="0"/>
          </a:p>
          <a:p>
            <a:r>
              <a:rPr lang="en-US" sz="4400" dirty="0" smtClean="0"/>
              <a:t>You should not remain </a:t>
            </a:r>
            <a:r>
              <a:rPr lang="en-US" sz="4400" b="1" dirty="0" smtClean="0"/>
              <a:t>impartial</a:t>
            </a:r>
            <a:r>
              <a:rPr lang="en-US" sz="4400" dirty="0" smtClean="0"/>
              <a:t> and you should be biased to your opinion</a:t>
            </a:r>
          </a:p>
          <a:p>
            <a:endParaRPr lang="en-US" dirty="0"/>
          </a:p>
        </p:txBody>
      </p:sp>
    </p:spTree>
    <p:extLst>
      <p:ext uri="{BB962C8B-B14F-4D97-AF65-F5344CB8AC3E}">
        <p14:creationId xmlns:p14="http://schemas.microsoft.com/office/powerpoint/2010/main" val="315433855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Argumentative Writing</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US" sz="4400" dirty="0" smtClean="0"/>
              <a:t>The introduction should have an opinion in the first paragraph (usually in the thesis statement)</a:t>
            </a:r>
          </a:p>
          <a:p>
            <a:pPr marL="0" indent="0">
              <a:buNone/>
            </a:pPr>
            <a:endParaRPr lang="en-US" sz="4400" dirty="0" smtClean="0"/>
          </a:p>
          <a:p>
            <a:pPr marL="0" indent="0">
              <a:buNone/>
            </a:pPr>
            <a:r>
              <a:rPr lang="en-US" sz="4400" dirty="0" smtClean="0"/>
              <a:t>There can be personal pronouns in the introduction (“I think that…”</a:t>
            </a:r>
          </a:p>
          <a:p>
            <a:pPr marL="0" indent="0">
              <a:buNone/>
            </a:pPr>
            <a:endParaRPr lang="en-US" sz="4400" dirty="0" smtClean="0"/>
          </a:p>
          <a:p>
            <a:pPr marL="0" indent="0">
              <a:buNone/>
            </a:pPr>
            <a:r>
              <a:rPr lang="en-US" sz="4400" dirty="0" smtClean="0"/>
              <a:t>The thesis statement (last sentence of introduction) will outline the aim of the essay but can be biased</a:t>
            </a:r>
          </a:p>
          <a:p>
            <a:endParaRPr lang="en-US" dirty="0"/>
          </a:p>
        </p:txBody>
      </p:sp>
    </p:spTree>
    <p:extLst>
      <p:ext uri="{BB962C8B-B14F-4D97-AF65-F5344CB8AC3E}">
        <p14:creationId xmlns:p14="http://schemas.microsoft.com/office/powerpoint/2010/main" val="13093614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Argumentative Writing structure </a:t>
            </a:r>
            <a:br>
              <a:rPr lang="en-US" dirty="0" smtClean="0"/>
            </a:br>
            <a:r>
              <a:rPr lang="en-US" sz="2700" i="1" dirty="0" smtClean="0"/>
              <a:t>(based on the 5 paragraph model)</a:t>
            </a:r>
            <a:endParaRPr lang="en-GB" sz="2700" i="1" dirty="0"/>
          </a:p>
        </p:txBody>
      </p:sp>
      <p:sp>
        <p:nvSpPr>
          <p:cNvPr id="3" name="Content Placeholder 2"/>
          <p:cNvSpPr>
            <a:spLocks noGrp="1"/>
          </p:cNvSpPr>
          <p:nvPr>
            <p:ph idx="1"/>
          </p:nvPr>
        </p:nvSpPr>
        <p:spPr/>
        <p:txBody>
          <a:bodyPr>
            <a:normAutofit fontScale="25000" lnSpcReduction="20000"/>
          </a:bodyPr>
          <a:lstStyle/>
          <a:p>
            <a:pPr marL="0" indent="0">
              <a:buNone/>
            </a:pPr>
            <a:r>
              <a:rPr lang="en-US" sz="5600" dirty="0" smtClean="0">
                <a:solidFill>
                  <a:schemeClr val="accent2">
                    <a:lumMod val="60000"/>
                    <a:lumOff val="40000"/>
                  </a:schemeClr>
                </a:solidFill>
              </a:rPr>
              <a:t>Introduction. The structure of argumentative essays is </a:t>
            </a:r>
            <a:r>
              <a:rPr lang="en-US" sz="5600" b="1" dirty="0" smtClean="0">
                <a:solidFill>
                  <a:schemeClr val="accent2">
                    <a:lumMod val="60000"/>
                    <a:lumOff val="40000"/>
                  </a:schemeClr>
                </a:solidFill>
              </a:rPr>
              <a:t>not</a:t>
            </a:r>
            <a:r>
              <a:rPr lang="en-US" sz="5600" dirty="0" smtClean="0">
                <a:solidFill>
                  <a:schemeClr val="accent2">
                    <a:lumMod val="60000"/>
                    <a:lumOff val="40000"/>
                  </a:schemeClr>
                </a:solidFill>
              </a:rPr>
              <a:t> </a:t>
            </a:r>
            <a:r>
              <a:rPr lang="en-US" sz="5600" b="1" dirty="0" smtClean="0">
                <a:solidFill>
                  <a:schemeClr val="accent2">
                    <a:lumMod val="60000"/>
                    <a:lumOff val="40000"/>
                  </a:schemeClr>
                </a:solidFill>
              </a:rPr>
              <a:t>traditional</a:t>
            </a:r>
            <a:r>
              <a:rPr lang="en-US" sz="5600" dirty="0" smtClean="0">
                <a:solidFill>
                  <a:schemeClr val="accent2">
                    <a:lumMod val="60000"/>
                    <a:lumOff val="40000"/>
                  </a:schemeClr>
                </a:solidFill>
              </a:rPr>
              <a:t>. You can be </a:t>
            </a:r>
            <a:r>
              <a:rPr lang="en-US" sz="5600" b="1" dirty="0" smtClean="0">
                <a:solidFill>
                  <a:schemeClr val="accent2">
                    <a:lumMod val="60000"/>
                    <a:lumOff val="40000"/>
                  </a:schemeClr>
                </a:solidFill>
              </a:rPr>
              <a:t>biased</a:t>
            </a:r>
            <a:r>
              <a:rPr lang="en-US" sz="5600" dirty="0" smtClean="0">
                <a:solidFill>
                  <a:schemeClr val="accent2">
                    <a:lumMod val="60000"/>
                    <a:lumOff val="40000"/>
                  </a:schemeClr>
                </a:solidFill>
              </a:rPr>
              <a:t> and be </a:t>
            </a:r>
            <a:r>
              <a:rPr lang="en-US" sz="5600" b="1" dirty="0" smtClean="0">
                <a:solidFill>
                  <a:schemeClr val="accent2">
                    <a:lumMod val="60000"/>
                    <a:lumOff val="40000"/>
                  </a:schemeClr>
                </a:solidFill>
              </a:rPr>
              <a:t>unequal</a:t>
            </a:r>
            <a:r>
              <a:rPr lang="en-US" sz="5600" dirty="0" smtClean="0">
                <a:solidFill>
                  <a:schemeClr val="accent2">
                    <a:lumMod val="60000"/>
                    <a:lumOff val="40000"/>
                  </a:schemeClr>
                </a:solidFill>
              </a:rPr>
              <a:t>  when writing about a topic. </a:t>
            </a:r>
            <a:r>
              <a:rPr lang="en-US" sz="5600" dirty="0" smtClean="0">
                <a:solidFill>
                  <a:srgbClr val="FF0000"/>
                </a:solidFill>
              </a:rPr>
              <a:t>The thesis statement appears here in the final sentence of the introduction and should be biased to your opinion. It can contain personal pronouns </a:t>
            </a:r>
            <a:r>
              <a:rPr lang="en-US" sz="5600" i="1" dirty="0" smtClean="0">
                <a:solidFill>
                  <a:srgbClr val="FF0000"/>
                </a:solidFill>
              </a:rPr>
              <a:t>“I think that....”</a:t>
            </a:r>
          </a:p>
          <a:p>
            <a:pPr marL="0" indent="0">
              <a:buNone/>
            </a:pPr>
            <a:endParaRPr lang="en-US" sz="5600" dirty="0" smtClean="0"/>
          </a:p>
          <a:p>
            <a:pPr marL="0" indent="0">
              <a:buNone/>
            </a:pPr>
            <a:r>
              <a:rPr lang="en-US" sz="5600" dirty="0" smtClean="0">
                <a:solidFill>
                  <a:schemeClr val="accent3">
                    <a:lumMod val="75000"/>
                  </a:schemeClr>
                </a:solidFill>
              </a:rPr>
              <a:t>Body paragraph 1. The body paragraphs should be un-balanced and only support your opinion (supporting only your argument). The body paragraphs should be un-balanced and only support your opinion (supporting only your argument). The body paragraphs should be un-balanced and only support your opinion (supporting only your argument). </a:t>
            </a:r>
          </a:p>
          <a:p>
            <a:pPr marL="0" indent="0">
              <a:buNone/>
            </a:pPr>
            <a:endParaRPr lang="en-US" sz="5600" dirty="0" smtClean="0">
              <a:solidFill>
                <a:schemeClr val="accent3">
                  <a:lumMod val="75000"/>
                </a:schemeClr>
              </a:solidFill>
            </a:endParaRPr>
          </a:p>
          <a:p>
            <a:pPr marL="0" indent="0">
              <a:buNone/>
            </a:pPr>
            <a:r>
              <a:rPr lang="en-US" sz="5600" dirty="0" smtClean="0">
                <a:solidFill>
                  <a:schemeClr val="accent3">
                    <a:lumMod val="75000"/>
                  </a:schemeClr>
                </a:solidFill>
              </a:rPr>
              <a:t>Body paragraph 2. The body paragraphs should be un-balanced and only support your opinion (supporting only your argument). The body paragraphs should be un-balanced and only support your opinion (supporting only your argument). The body paragraphs should be un-balanced and only support your opinion (supporting only your argument). </a:t>
            </a:r>
          </a:p>
          <a:p>
            <a:pPr marL="0" indent="0">
              <a:buNone/>
            </a:pPr>
            <a:endParaRPr lang="en-US" sz="5600" dirty="0" smtClean="0">
              <a:solidFill>
                <a:schemeClr val="accent3">
                  <a:lumMod val="75000"/>
                </a:schemeClr>
              </a:solidFill>
            </a:endParaRPr>
          </a:p>
          <a:p>
            <a:pPr marL="0" indent="0">
              <a:buNone/>
            </a:pPr>
            <a:r>
              <a:rPr lang="en-US" sz="5600" dirty="0" smtClean="0">
                <a:solidFill>
                  <a:schemeClr val="accent3">
                    <a:lumMod val="75000"/>
                  </a:schemeClr>
                </a:solidFill>
              </a:rPr>
              <a:t>Body paragraph 3. You can mention the other side of an argument ONLY if it supports your main argument (these are called </a:t>
            </a:r>
            <a:r>
              <a:rPr lang="en-US" sz="5600" i="1" dirty="0" smtClean="0">
                <a:solidFill>
                  <a:schemeClr val="accent3">
                    <a:lumMod val="75000"/>
                  </a:schemeClr>
                </a:solidFill>
              </a:rPr>
              <a:t>counter arguments</a:t>
            </a:r>
            <a:r>
              <a:rPr lang="en-US" sz="5600" dirty="0" smtClean="0">
                <a:solidFill>
                  <a:schemeClr val="accent3">
                    <a:lumMod val="75000"/>
                  </a:schemeClr>
                </a:solidFill>
              </a:rPr>
              <a:t>) in situations where you can not ignore something. For example if your essay is titled ‘Why smoking is healthy’ then you need to mention that some evidence suggests smoking can be unhealthy (because to ignore it would be to weaken your argument).  E.g. “some people suggest smoking is unhealthy, however smoking helps people to relax and many people gain a lot of weight when they quit smoking, which is equally if not more unhealthy”</a:t>
            </a:r>
          </a:p>
          <a:p>
            <a:pPr marL="0" indent="0">
              <a:buNone/>
            </a:pPr>
            <a:endParaRPr lang="en-US" sz="5600" dirty="0" smtClean="0"/>
          </a:p>
          <a:p>
            <a:pPr marL="0" indent="0">
              <a:buNone/>
            </a:pPr>
            <a:r>
              <a:rPr lang="en-US" sz="5600" dirty="0" smtClean="0">
                <a:solidFill>
                  <a:srgbClr val="00B0F0"/>
                </a:solidFill>
              </a:rPr>
              <a:t>Conclusion. The conclusion should summarise the key points from above and conclude based on the main points from above in a biased way. Re-cap the original opinion from the  introduction.</a:t>
            </a:r>
          </a:p>
          <a:p>
            <a:pPr marL="0" indent="0">
              <a:buNone/>
            </a:pPr>
            <a:endParaRPr lang="en-US" sz="4400" dirty="0" smtClean="0"/>
          </a:p>
        </p:txBody>
      </p:sp>
    </p:spTree>
    <p:extLst>
      <p:ext uri="{BB962C8B-B14F-4D97-AF65-F5344CB8AC3E}">
        <p14:creationId xmlns:p14="http://schemas.microsoft.com/office/powerpoint/2010/main" val="29491450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hammer.wav"/>
                                        </p:tgtEl>
                                      </p:cMediaNode>
                                    </p:audio>
                                  </p:sub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12"/>
                                            </p:cond>
                                          </p:stCondLst>
                                          <p:endCondLst>
                                            <p:cond evt="onStopAudio" delay="0">
                                              <p:tgtEl>
                                                <p:sldTgt/>
                                              </p:tgtEl>
                                            </p:cond>
                                          </p:endCondLst>
                                        </p:cTn>
                                        <p:tgtEl>
                                          <p:sndTgt r:embed="rId2" name="hammer.wav"/>
                                        </p:tgtEl>
                                      </p:cMediaNode>
                                    </p:audio>
                                  </p:sub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2" name="hammer.wav"/>
                                        </p:tgtEl>
                                      </p:cMediaNode>
                                    </p:audio>
                                  </p:sub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26"/>
                                            </p:cond>
                                          </p:stCondLst>
                                          <p:endCondLst>
                                            <p:cond evt="onStopAudio" delay="0">
                                              <p:tgtEl>
                                                <p:sldTgt/>
                                              </p:tgtEl>
                                            </p:cond>
                                          </p:endCondLst>
                                        </p:cTn>
                                        <p:tgtEl>
                                          <p:sndTgt r:embed="rId2" name="hammer.wav"/>
                                        </p:tgtEl>
                                      </p:cMediaNode>
                                    </p:audio>
                                  </p:sub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546</TotalTime>
  <Words>779</Words>
  <Application>Microsoft Office PowerPoint</Application>
  <PresentationFormat>On-screen Show (4:3)</PresentationFormat>
  <Paragraphs>42</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Argumentative Writing v Discursive Writing</vt:lpstr>
      <vt:lpstr>Discursive Writing</vt:lpstr>
      <vt:lpstr>Discursive Writing</vt:lpstr>
      <vt:lpstr>Discursive Writing structure  (based on the 5 paragraph model)</vt:lpstr>
      <vt:lpstr>Argumentative Writing</vt:lpstr>
      <vt:lpstr>Argumentative Writing</vt:lpstr>
      <vt:lpstr>Argumentative Writing structure  (based on the 5 paragraph model)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Wind-Up Bird Chronicle</dc:title>
  <dc:creator>Image 17</dc:creator>
  <cp:lastModifiedBy>Image 17</cp:lastModifiedBy>
  <cp:revision>51</cp:revision>
  <dcterms:created xsi:type="dcterms:W3CDTF">2012-04-16T03:40:06Z</dcterms:created>
  <dcterms:modified xsi:type="dcterms:W3CDTF">2014-09-10T10:43:33Z</dcterms:modified>
</cp:coreProperties>
</file>