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67" r:id="rId3"/>
    <p:sldId id="275" r:id="rId4"/>
    <p:sldId id="276" r:id="rId5"/>
    <p:sldId id="278" r:id="rId6"/>
    <p:sldId id="277" r:id="rId7"/>
    <p:sldId id="279" r:id="rId8"/>
    <p:sldId id="280" r:id="rId9"/>
    <p:sldId id="28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- Ghost Windows -" initials="-GW-" lastIdx="1" clrIdx="0"/>
  <p:cmAuthor id="1" name="The Game" initials="TG" lastIdx="1" clrIdx="1">
    <p:extLst>
      <p:ext uri="{19B8F6BF-5375-455C-9EA6-DF929625EA0E}">
        <p15:presenceInfo xmlns:p15="http://schemas.microsoft.com/office/powerpoint/2012/main" xmlns="" userId="The Gam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57" autoAdjust="0"/>
    <p:restoredTop sz="94660"/>
  </p:normalViewPr>
  <p:slideViewPr>
    <p:cSldViewPr>
      <p:cViewPr varScale="1">
        <p:scale>
          <a:sx n="69" d="100"/>
          <a:sy n="69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3294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7BA138-F4D1-44F7-BA0D-823CDE4224D8}" type="datetimeFigureOut">
              <a:rPr lang="en-GB" smtClean="0"/>
              <a:pPr/>
              <a:t>24/03/2016</a:t>
            </a:fld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DC90CF-7515-4D46-82E4-F7427E10F68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0612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DC90CF-7515-4D46-82E4-F7427E10F68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503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099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87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0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653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1963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04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1681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869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08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218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16507-3071-4991-8815-AE92149C5F86}" type="datetimeFigureOut">
              <a:rPr lang="en-GB" smtClean="0"/>
              <a:pPr/>
              <a:t>24/03/2016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1971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16507-3071-4991-8815-AE92149C5F86}" type="datetimeFigureOut">
              <a:rPr lang="en-GB" smtClean="0"/>
              <a:pPr/>
              <a:t>24/03/2016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FB671-8580-4E9C-B312-2C472DF6E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8043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Mass </a:t>
            </a:r>
            <a:r>
              <a:rPr lang="en-US" dirty="0">
                <a:solidFill>
                  <a:srgbClr val="FF0000"/>
                </a:solidFill>
              </a:rPr>
              <a:t>Communication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0186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This </a:t>
            </a:r>
            <a:r>
              <a:rPr lang="en-US" sz="3600" dirty="0" smtClean="0"/>
              <a:t>will </a:t>
            </a:r>
            <a:r>
              <a:rPr lang="en-US" sz="3600" dirty="0" smtClean="0"/>
              <a:t>focus on the language of Mass Communication, specifically; </a:t>
            </a:r>
          </a:p>
          <a:p>
            <a:r>
              <a:rPr lang="en-US" sz="3600" dirty="0">
                <a:solidFill>
                  <a:srgbClr val="FF0000"/>
                </a:solidFill>
              </a:rPr>
              <a:t>I</a:t>
            </a:r>
            <a:r>
              <a:rPr lang="en-US" sz="3600" dirty="0" smtClean="0">
                <a:solidFill>
                  <a:srgbClr val="FF0000"/>
                </a:solidFill>
              </a:rPr>
              <a:t>mportant vocabulary</a:t>
            </a:r>
            <a:endParaRPr lang="en-US" sz="3600" dirty="0" smtClean="0"/>
          </a:p>
          <a:p>
            <a:r>
              <a:rPr lang="en-US" sz="3600" dirty="0" smtClean="0">
                <a:solidFill>
                  <a:srgbClr val="FF0000"/>
                </a:solidFill>
              </a:rPr>
              <a:t>How language is used in mass communication</a:t>
            </a:r>
          </a:p>
          <a:p>
            <a:r>
              <a:rPr lang="en-US" sz="3600" dirty="0" smtClean="0">
                <a:solidFill>
                  <a:srgbClr val="FF0000"/>
                </a:solidFill>
              </a:rPr>
              <a:t>Individual aspects of certain interesting topics in mass communication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 - 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Communication</a:t>
            </a:r>
            <a:r>
              <a:rPr lang="en-US" sz="3600" dirty="0" smtClean="0"/>
              <a:t> is the </a:t>
            </a:r>
            <a:r>
              <a:rPr lang="en-US" sz="3600" dirty="0" smtClean="0">
                <a:solidFill>
                  <a:srgbClr val="FF0000"/>
                </a:solidFill>
              </a:rPr>
              <a:t>sending of a message from a source to a receiver</a:t>
            </a:r>
            <a:r>
              <a:rPr lang="en-US" sz="3600" dirty="0" smtClean="0"/>
              <a:t>. Here is a simple overview (1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model):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r>
              <a:rPr lang="en-US" dirty="0" smtClean="0"/>
              <a:t>‘</a:t>
            </a:r>
          </a:p>
          <a:p>
            <a:pPr marL="0" indent="0">
              <a:buNone/>
            </a:pPr>
            <a:endParaRPr lang="en-US" i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‘Producing some effect</a:t>
            </a:r>
            <a:r>
              <a:rPr lang="en-US" dirty="0" smtClean="0"/>
              <a:t>’ is essential. Without it, it is not considered true communication.  There must be a </a:t>
            </a:r>
            <a:r>
              <a:rPr lang="en-US" dirty="0" smtClean="0">
                <a:solidFill>
                  <a:srgbClr val="FF0000"/>
                </a:solidFill>
              </a:rPr>
              <a:t>sharing of meaning </a:t>
            </a:r>
            <a:r>
              <a:rPr lang="en-US" dirty="0" smtClean="0"/>
              <a:t>for communication to take place.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238" y="2636912"/>
            <a:ext cx="7632848" cy="2022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14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terms - 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(2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model) Communication is actually a </a:t>
            </a:r>
            <a:r>
              <a:rPr lang="en-US" sz="3600" dirty="0" smtClean="0">
                <a:solidFill>
                  <a:srgbClr val="FF0000"/>
                </a:solidFill>
              </a:rPr>
              <a:t>constant 2 way process </a:t>
            </a:r>
            <a:r>
              <a:rPr lang="en-US" sz="3600" dirty="0" smtClean="0"/>
              <a:t>(</a:t>
            </a:r>
            <a:r>
              <a:rPr lang="en-US" sz="3600" dirty="0" smtClean="0">
                <a:solidFill>
                  <a:srgbClr val="FF0000"/>
                </a:solidFill>
              </a:rPr>
              <a:t>reciprocal</a:t>
            </a:r>
            <a:r>
              <a:rPr lang="en-US" sz="3600" dirty="0" smtClean="0"/>
              <a:t>): </a:t>
            </a: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2800" i="1" dirty="0" smtClean="0"/>
              <a:t>(See page 5 example of student -&gt; professor interaction)</a:t>
            </a:r>
            <a:endParaRPr lang="en-US" sz="1600" i="1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576229"/>
            <a:ext cx="7560840" cy="2573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062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terms - 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The second model (</a:t>
            </a:r>
            <a:r>
              <a:rPr lang="en-US" sz="3600" i="1" dirty="0" smtClean="0"/>
              <a:t>Osgood-Schramm</a:t>
            </a:r>
            <a:r>
              <a:rPr lang="en-US" sz="3600" dirty="0" smtClean="0"/>
              <a:t>) suggests that </a:t>
            </a:r>
            <a:r>
              <a:rPr lang="en-US" sz="3600" i="1" dirty="0" smtClean="0">
                <a:solidFill>
                  <a:srgbClr val="FF0000"/>
                </a:solidFill>
              </a:rPr>
              <a:t>there is no individual sender/receiver</a:t>
            </a:r>
            <a:r>
              <a:rPr lang="en-US" sz="3600" dirty="0" smtClean="0"/>
              <a:t>, but that </a:t>
            </a:r>
            <a:r>
              <a:rPr lang="en-US" sz="3600" i="1" dirty="0" smtClean="0">
                <a:solidFill>
                  <a:srgbClr val="FF0000"/>
                </a:solidFill>
              </a:rPr>
              <a:t>both subjects act as a sender and receiver at the exact same moment</a:t>
            </a:r>
            <a:r>
              <a:rPr lang="en-US" sz="3600" dirty="0" smtClean="0"/>
              <a:t>. 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>
                <a:latin typeface="Baskerville Old Face" panose="02020602080505020303" pitchFamily="18" charset="0"/>
              </a:rPr>
              <a:t>Which do you think is a better model?</a:t>
            </a:r>
            <a:endParaRPr lang="en-US" sz="2000" dirty="0" smtClean="0">
              <a:latin typeface="Baskerville Old Face" panose="02020602080505020303" pitchFamily="18" charset="0"/>
            </a:endParaRPr>
          </a:p>
          <a:p>
            <a:pPr marL="0" indent="0"/>
            <a:endParaRPr lang="en-US" sz="2000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4400" dirty="0" smtClean="0"/>
          </a:p>
          <a:p>
            <a:pPr marL="0" indent="0">
              <a:buNone/>
            </a:pPr>
            <a:endParaRPr lang="en-US" sz="4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622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terms </a:t>
            </a:r>
            <a:r>
              <a:rPr lang="en-US" dirty="0" smtClean="0"/>
              <a:t>– Mass 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Mass Communication </a:t>
            </a:r>
            <a:r>
              <a:rPr lang="en-US" sz="3600" dirty="0" smtClean="0"/>
              <a:t>is creating </a:t>
            </a:r>
            <a:r>
              <a:rPr lang="en-US" sz="3600" dirty="0" smtClean="0">
                <a:solidFill>
                  <a:srgbClr val="FF0000"/>
                </a:solidFill>
              </a:rPr>
              <a:t>shared meaning between </a:t>
            </a:r>
            <a:r>
              <a:rPr lang="en-US" sz="3600" i="1" dirty="0" smtClean="0">
                <a:solidFill>
                  <a:srgbClr val="FF0000"/>
                </a:solidFill>
              </a:rPr>
              <a:t>mass </a:t>
            </a:r>
            <a:r>
              <a:rPr lang="en-US" sz="3600" i="1" dirty="0">
                <a:solidFill>
                  <a:srgbClr val="FF0000"/>
                </a:solidFill>
              </a:rPr>
              <a:t>m</a:t>
            </a:r>
            <a:r>
              <a:rPr lang="en-US" sz="3600" i="1" dirty="0" smtClean="0">
                <a:solidFill>
                  <a:srgbClr val="FF0000"/>
                </a:solidFill>
              </a:rPr>
              <a:t>edia </a:t>
            </a:r>
            <a:r>
              <a:rPr lang="en-US" sz="3600" dirty="0" smtClean="0">
                <a:solidFill>
                  <a:srgbClr val="FF0000"/>
                </a:solidFill>
              </a:rPr>
              <a:t>and an audience.</a:t>
            </a:r>
          </a:p>
          <a:p>
            <a:pPr marL="0" indent="0">
              <a:buNone/>
            </a:pPr>
            <a:endParaRPr lang="en-US" sz="4400" dirty="0"/>
          </a:p>
          <a:p>
            <a:pPr marL="0" indent="0">
              <a:buNone/>
            </a:pPr>
            <a:r>
              <a:rPr lang="en-US" sz="2800" dirty="0" smtClean="0"/>
              <a:t>(</a:t>
            </a:r>
            <a:r>
              <a:rPr lang="en-US" sz="2800" dirty="0" smtClean="0">
                <a:solidFill>
                  <a:srgbClr val="FF0000"/>
                </a:solidFill>
              </a:rPr>
              <a:t>Mass Media </a:t>
            </a:r>
            <a:r>
              <a:rPr lang="en-US" sz="2800" dirty="0" smtClean="0"/>
              <a:t>is a form of public communication that reaches a large audience e.g. newspapers, TV, Video Games etc.)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783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terms </a:t>
            </a:r>
            <a:r>
              <a:rPr lang="en-US" dirty="0" smtClean="0"/>
              <a:t>– Mass Communication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The problem with mass communication is that </a:t>
            </a:r>
            <a:r>
              <a:rPr lang="en-US" sz="3600" dirty="0" smtClean="0">
                <a:solidFill>
                  <a:srgbClr val="FF0000"/>
                </a:solidFill>
              </a:rPr>
              <a:t>the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FF0000"/>
                </a:solidFill>
              </a:rPr>
              <a:t>feedback is indirect or subject to problems</a:t>
            </a:r>
            <a:r>
              <a:rPr lang="en-US" sz="3600" dirty="0" smtClean="0"/>
              <a:t>.</a:t>
            </a: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e.g. TV ratings show only how many people tuned in, not if they understood the message or liked the show.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880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Differences in Communication </a:t>
            </a:r>
            <a:r>
              <a:rPr lang="en-US" sz="3600" dirty="0"/>
              <a:t>v</a:t>
            </a:r>
            <a:r>
              <a:rPr lang="en-US" sz="3600" dirty="0" smtClean="0"/>
              <a:t> Mass Communication (MC)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/>
              <a:t>1. Personal communication is far quicker and has more direct feedback than MC.</a:t>
            </a:r>
            <a:endParaRPr lang="en-US" sz="3600" dirty="0"/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3">
                    <a:lumMod val="75000"/>
                  </a:schemeClr>
                </a:solidFill>
              </a:rPr>
              <a:t>2. You can be more experimental in personal communication or use different approaches at once.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3. You can send more narrow and specific/</a:t>
            </a:r>
            <a:r>
              <a:rPr lang="en-US" sz="3600" dirty="0" err="1" smtClean="0">
                <a:solidFill>
                  <a:schemeClr val="accent6">
                    <a:lumMod val="75000"/>
                  </a:schemeClr>
                </a:solidFill>
              </a:rPr>
              <a:t>personalised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messages than in MC.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52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Differences in Communication </a:t>
            </a:r>
            <a:r>
              <a:rPr lang="en-US" sz="3600" dirty="0"/>
              <a:t>v</a:t>
            </a:r>
            <a:r>
              <a:rPr lang="en-US" sz="3600" dirty="0" smtClean="0"/>
              <a:t> Mass Communication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accent1"/>
                </a:solidFill>
              </a:rPr>
              <a:t>4. You can however reach far more people with mass communication, meaning it is not necessarily a weaker form of communication.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>
                <a:latin typeface="Baskerville Old Face" panose="02020602080505020303" pitchFamily="18" charset="0"/>
              </a:rPr>
              <a:t>Which do you think is a more powerful form of communication overall in society  today (personal communication or mass communication)?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966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360</Words>
  <Application>Microsoft Office PowerPoint</Application>
  <PresentationFormat>On-screen Show (4:3)</PresentationFormat>
  <Paragraphs>51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Mass Communication</vt:lpstr>
      <vt:lpstr>Overview</vt:lpstr>
      <vt:lpstr>Key terms - Communication</vt:lpstr>
      <vt:lpstr>Key terms - Communication</vt:lpstr>
      <vt:lpstr>Key terms - Communication</vt:lpstr>
      <vt:lpstr>Key terms – Mass Communication</vt:lpstr>
      <vt:lpstr>Key terms – Mass Communication</vt:lpstr>
      <vt:lpstr>Differences in Communication v Mass Communication (MC)</vt:lpstr>
      <vt:lpstr>Differences in Communication v Mass Communication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Wind-Up Bird Chronicle</dc:title>
  <dc:creator>Image 17</dc:creator>
  <cp:lastModifiedBy>Jirasak</cp:lastModifiedBy>
  <cp:revision>82</cp:revision>
  <dcterms:created xsi:type="dcterms:W3CDTF">2012-04-16T03:40:06Z</dcterms:created>
  <dcterms:modified xsi:type="dcterms:W3CDTF">2016-03-24T05:44:15Z</dcterms:modified>
</cp:coreProperties>
</file>