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6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50" autoAdjust="0"/>
    <p:restoredTop sz="94660"/>
  </p:normalViewPr>
  <p:slideViewPr>
    <p:cSldViewPr>
      <p:cViewPr varScale="1">
        <p:scale>
          <a:sx n="98" d="100"/>
          <a:sy n="98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956BD-7338-4DD1-9A21-F40F1E27E28F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9B00E-94BB-4BA0-A234-DC33DE03CB2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exercise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You will be given an article that you must </a:t>
            </a:r>
            <a:r>
              <a:rPr lang="en-US" sz="4000" dirty="0" err="1" smtClean="0"/>
              <a:t>analyse</a:t>
            </a:r>
            <a:r>
              <a:rPr lang="en-US" sz="4000" dirty="0" smtClean="0"/>
              <a:t> from the point of view of both “</a:t>
            </a:r>
            <a:r>
              <a:rPr lang="en-US" sz="4000" dirty="0" smtClean="0">
                <a:solidFill>
                  <a:srgbClr val="FF0000"/>
                </a:solidFill>
              </a:rPr>
              <a:t>authority of the writer</a:t>
            </a:r>
            <a:r>
              <a:rPr lang="en-US" sz="4000" dirty="0" smtClean="0"/>
              <a:t>” and “</a:t>
            </a:r>
            <a:r>
              <a:rPr lang="en-US" sz="4000" dirty="0" smtClean="0">
                <a:solidFill>
                  <a:srgbClr val="FF0000"/>
                </a:solidFill>
              </a:rPr>
              <a:t>language and style.</a:t>
            </a:r>
            <a:r>
              <a:rPr lang="en-US" sz="40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5433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First, </a:t>
            </a:r>
            <a:r>
              <a:rPr lang="en-US" sz="3600" dirty="0" smtClean="0">
                <a:solidFill>
                  <a:srgbClr val="FF0000"/>
                </a:solidFill>
              </a:rPr>
              <a:t>make a list of observations </a:t>
            </a:r>
            <a:r>
              <a:rPr lang="en-US" sz="3600" dirty="0" smtClean="0"/>
              <a:t>on the article based on the factors below.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Secondly, </a:t>
            </a:r>
            <a:r>
              <a:rPr lang="en-US" sz="3600" dirty="0" smtClean="0">
                <a:solidFill>
                  <a:srgbClr val="FF0000"/>
                </a:solidFill>
              </a:rPr>
              <a:t>write an introduction, 2 paragraphs and a conclusion</a:t>
            </a:r>
            <a:r>
              <a:rPr lang="en-US" sz="3600" dirty="0" smtClean="0"/>
              <a:t> based on these observations and critically </a:t>
            </a:r>
            <a:r>
              <a:rPr lang="en-US" sz="3600" dirty="0" err="1" smtClean="0"/>
              <a:t>analyse</a:t>
            </a:r>
            <a:r>
              <a:rPr lang="en-US" sz="3600" dirty="0" smtClean="0"/>
              <a:t> the article overall. 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8861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of the writer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Political motivations</a:t>
            </a:r>
          </a:p>
          <a:p>
            <a:pPr marL="0" indent="0">
              <a:buNone/>
            </a:pPr>
            <a:r>
              <a:rPr lang="en-US" sz="3600" dirty="0" smtClean="0"/>
              <a:t>Education</a:t>
            </a:r>
          </a:p>
          <a:p>
            <a:pPr marL="0" indent="0">
              <a:buNone/>
            </a:pPr>
            <a:r>
              <a:rPr lang="en-US" sz="3600" dirty="0" smtClean="0"/>
              <a:t>Cultural (national culture, family upbringing)</a:t>
            </a:r>
          </a:p>
          <a:p>
            <a:pPr marL="0" indent="0">
              <a:buNone/>
            </a:pPr>
            <a:r>
              <a:rPr lang="en-US" sz="3600" dirty="0" smtClean="0"/>
              <a:t>Bias-Status, origin, race, gender, religion</a:t>
            </a:r>
          </a:p>
          <a:p>
            <a:pPr marL="0" indent="0">
              <a:buNone/>
            </a:pPr>
            <a:r>
              <a:rPr lang="en-US" sz="3600" dirty="0" smtClean="0"/>
              <a:t>Age</a:t>
            </a:r>
          </a:p>
          <a:p>
            <a:pPr marL="0" indent="0">
              <a:buNone/>
            </a:pPr>
            <a:r>
              <a:rPr lang="en-US" sz="3600" dirty="0" smtClean="0"/>
              <a:t>Morality</a:t>
            </a:r>
          </a:p>
          <a:p>
            <a:pPr marL="0" indent="0">
              <a:buNone/>
            </a:pPr>
            <a:r>
              <a:rPr lang="en-US" sz="3600" dirty="0" smtClean="0"/>
              <a:t>Work experience</a:t>
            </a:r>
          </a:p>
          <a:p>
            <a:pPr marL="0" indent="0">
              <a:buNone/>
            </a:pPr>
            <a:r>
              <a:rPr lang="en-US" sz="3600" dirty="0" smtClean="0"/>
              <a:t>Date of writing</a:t>
            </a:r>
          </a:p>
          <a:p>
            <a:pPr marL="0" indent="0">
              <a:buNone/>
            </a:pPr>
            <a:r>
              <a:rPr lang="en-US" sz="3600" dirty="0" smtClean="0"/>
              <a:t>Respect-personal referees</a:t>
            </a:r>
          </a:p>
          <a:p>
            <a:pPr marL="0" indent="0">
              <a:buNone/>
            </a:pPr>
            <a:r>
              <a:rPr lang="en-US" sz="3600" dirty="0" smtClean="0"/>
              <a:t>Citations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8861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en-US" sz="3600" dirty="0" smtClean="0"/>
              <a:t>Proficiency </a:t>
            </a:r>
          </a:p>
          <a:p>
            <a:pPr marL="0" indent="0"/>
            <a:r>
              <a:rPr lang="en-US" sz="3600" dirty="0" smtClean="0"/>
              <a:t>Range of vocabulary used</a:t>
            </a:r>
          </a:p>
          <a:p>
            <a:pPr marL="0" indent="0"/>
            <a:r>
              <a:rPr lang="en-US" sz="3600" dirty="0" smtClean="0"/>
              <a:t>Creativity</a:t>
            </a:r>
          </a:p>
          <a:p>
            <a:pPr marL="0" indent="0"/>
            <a:r>
              <a:rPr lang="en-US" sz="3600" dirty="0" smtClean="0"/>
              <a:t>Convention followed</a:t>
            </a:r>
          </a:p>
          <a:p>
            <a:pPr marL="0" indent="0"/>
            <a:r>
              <a:rPr lang="en-US" sz="3600" dirty="0" smtClean="0"/>
              <a:t>Directness</a:t>
            </a:r>
          </a:p>
          <a:p>
            <a:pPr marL="0" indent="0"/>
            <a:r>
              <a:rPr lang="en-US" sz="3600" dirty="0" smtClean="0"/>
              <a:t>Negative or positive tones</a:t>
            </a:r>
          </a:p>
          <a:p>
            <a:pPr marL="0" indent="0"/>
            <a:r>
              <a:rPr lang="en-US" sz="3600" dirty="0" smtClean="0"/>
              <a:t>Clarity of language – </a:t>
            </a:r>
            <a:r>
              <a:rPr lang="en-US" sz="3600" dirty="0" err="1" smtClean="0"/>
              <a:t>dumbed</a:t>
            </a:r>
            <a:r>
              <a:rPr lang="en-US" sz="3600" dirty="0" smtClean="0"/>
              <a:t> down for the audience, or vice-versa?</a:t>
            </a:r>
          </a:p>
          <a:p>
            <a:pPr marL="0" indent="0"/>
            <a:r>
              <a:rPr lang="en-US" sz="3600" dirty="0" smtClean="0"/>
              <a:t>Ease of understandability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188861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142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Critical Analysis</vt:lpstr>
      <vt:lpstr>Analysis exercise 1</vt:lpstr>
      <vt:lpstr>Steps</vt:lpstr>
      <vt:lpstr>Authority of the writer</vt:lpstr>
      <vt:lpstr>Language and style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68</cp:revision>
  <dcterms:created xsi:type="dcterms:W3CDTF">2012-04-16T03:40:06Z</dcterms:created>
  <dcterms:modified xsi:type="dcterms:W3CDTF">2014-03-18T13:06:22Z</dcterms:modified>
</cp:coreProperties>
</file>