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2" r:id="rId3"/>
    <p:sldId id="277" r:id="rId4"/>
    <p:sldId id="265" r:id="rId5"/>
    <p:sldId id="280" r:id="rId6"/>
    <p:sldId id="285" r:id="rId7"/>
    <p:sldId id="284" r:id="rId8"/>
    <p:sldId id="271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54" autoAdjust="0"/>
  </p:normalViewPr>
  <p:slideViewPr>
    <p:cSldViewPr>
      <p:cViewPr>
        <p:scale>
          <a:sx n="80" d="100"/>
          <a:sy n="80" d="100"/>
        </p:scale>
        <p:origin x="-2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7503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4480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111904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416159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638407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809298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10666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028663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296748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990868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788603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3199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772571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/</a:t>
            </a:r>
            <a:r>
              <a:rPr lang="en-GB" sz="6600" dirty="0" smtClean="0">
                <a:solidFill>
                  <a:srgbClr val="FF0000"/>
                </a:solidFill>
              </a:rPr>
              <a:t>a</a:t>
            </a:r>
            <a:r>
              <a:rPr lang="en-GB" sz="5400" dirty="0" smtClean="0">
                <a:solidFill>
                  <a:srgbClr val="FF0000"/>
                </a:solidFill>
              </a:rPr>
              <a:t>I</a:t>
            </a:r>
            <a:r>
              <a:rPr lang="en-US" sz="5400" dirty="0" smtClean="0">
                <a:solidFill>
                  <a:srgbClr val="FF0000"/>
                </a:solidFill>
              </a:rPr>
              <a:t>/ </a:t>
            </a:r>
            <a:r>
              <a:rPr lang="en-US" sz="5400" dirty="0" smtClean="0"/>
              <a:t>and </a:t>
            </a:r>
            <a:r>
              <a:rPr lang="en-US" sz="5400" dirty="0" smtClean="0">
                <a:solidFill>
                  <a:srgbClr val="FF0000"/>
                </a:solidFill>
              </a:rPr>
              <a:t>/aː/ </a:t>
            </a:r>
            <a:r>
              <a:rPr lang="en-US" sz="5400" dirty="0" smtClean="0"/>
              <a:t>and </a:t>
            </a:r>
            <a:r>
              <a:rPr lang="en-US" sz="5400" dirty="0" smtClean="0">
                <a:solidFill>
                  <a:srgbClr val="FF0000"/>
                </a:solidFill>
              </a:rPr>
              <a:t>/</a:t>
            </a:r>
            <a:r>
              <a:rPr lang="en-GB" sz="6000" dirty="0" smtClean="0">
                <a:solidFill>
                  <a:srgbClr val="FF0000"/>
                </a:solidFill>
              </a:rPr>
              <a:t>e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GB" sz="5400" dirty="0" smtClean="0">
                <a:solidFill>
                  <a:srgbClr val="FF0000"/>
                </a:solidFill>
              </a:rPr>
              <a:t>ə</a:t>
            </a:r>
            <a:r>
              <a:rPr lang="en-US" sz="5400" dirty="0" smtClean="0">
                <a:solidFill>
                  <a:srgbClr val="FF0000"/>
                </a:solidFill>
              </a:rPr>
              <a:t>/  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01867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/</a:t>
            </a:r>
            <a:r>
              <a:rPr lang="en-GB" sz="6600" dirty="0" smtClean="0">
                <a:solidFill>
                  <a:srgbClr val="FF0000"/>
                </a:solidFill>
              </a:rPr>
              <a:t>a</a:t>
            </a:r>
            <a:r>
              <a:rPr lang="en-GB" sz="5400" dirty="0" smtClean="0">
                <a:solidFill>
                  <a:srgbClr val="FF0000"/>
                </a:solidFill>
              </a:rPr>
              <a:t>I</a:t>
            </a:r>
            <a:r>
              <a:rPr lang="en-US" sz="5400" dirty="0" smtClean="0">
                <a:solidFill>
                  <a:srgbClr val="FF0000"/>
                </a:solidFill>
              </a:rPr>
              <a:t>/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</a:t>
            </a:r>
            <a:r>
              <a:rPr lang="en-GB" sz="4400" dirty="0" smtClean="0">
                <a:solidFill>
                  <a:srgbClr val="FF0000"/>
                </a:solidFill>
              </a:rPr>
              <a:t>a</a:t>
            </a:r>
            <a:r>
              <a:rPr lang="en-GB" sz="3600" dirty="0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/ </a:t>
            </a:r>
            <a:r>
              <a:rPr lang="en-US" sz="3600" dirty="0" smtClean="0"/>
              <a:t>is a diphthong. It is the vowel sound in the following words:</a:t>
            </a:r>
          </a:p>
          <a:p>
            <a:pPr marL="0" indent="0">
              <a:buNone/>
            </a:pPr>
            <a:endParaRPr lang="en-US" sz="1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 smtClean="0"/>
              <a:t>iron     pie          cry       I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9817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/</a:t>
            </a:r>
            <a:r>
              <a:rPr lang="en-GB" sz="6600" dirty="0" smtClean="0">
                <a:solidFill>
                  <a:srgbClr val="FF0000"/>
                </a:solidFill>
              </a:rPr>
              <a:t>a</a:t>
            </a:r>
            <a:r>
              <a:rPr lang="en-GB" sz="5400" dirty="0" smtClean="0">
                <a:solidFill>
                  <a:srgbClr val="FF0000"/>
                </a:solidFill>
              </a:rPr>
              <a:t>I</a:t>
            </a:r>
            <a:r>
              <a:rPr lang="en-US" sz="5400" dirty="0" smtClean="0">
                <a:solidFill>
                  <a:srgbClr val="FF0000"/>
                </a:solidFill>
              </a:rPr>
              <a:t>/</a:t>
            </a:r>
            <a:r>
              <a:rPr lang="en-US" sz="5400" dirty="0" smtClean="0"/>
              <a:t>position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i</a:t>
            </a:r>
            <a:r>
              <a:rPr lang="en-US" sz="4000" dirty="0" smtClean="0"/>
              <a:t>ron     p</a:t>
            </a:r>
            <a:r>
              <a:rPr lang="en-US" sz="4000" dirty="0" smtClean="0">
                <a:solidFill>
                  <a:srgbClr val="FF0000"/>
                </a:solidFill>
              </a:rPr>
              <a:t>ie</a:t>
            </a:r>
            <a:r>
              <a:rPr lang="en-US" sz="4000" dirty="0" smtClean="0"/>
              <a:t>          cr</a:t>
            </a:r>
            <a:r>
              <a:rPr lang="en-US" sz="4000" dirty="0" smtClean="0">
                <a:solidFill>
                  <a:srgbClr val="FF0000"/>
                </a:solidFill>
              </a:rPr>
              <a:t>y</a:t>
            </a:r>
            <a:r>
              <a:rPr lang="en-US" sz="4000" dirty="0" smtClean="0"/>
              <a:t>      </a:t>
            </a:r>
            <a:r>
              <a:rPr lang="en-US" sz="4000" dirty="0" smtClean="0">
                <a:solidFill>
                  <a:srgbClr val="FF0000"/>
                </a:solidFill>
              </a:rPr>
              <a:t> I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80242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/aː/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/aː/ </a:t>
            </a:r>
            <a:r>
              <a:rPr lang="en-US" sz="3600" dirty="0" smtClean="0"/>
              <a:t>is a monophthong. It is the vowel sound associated with the following words:</a:t>
            </a:r>
            <a:endParaRPr lang="en-US" sz="11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park      car     star     father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/aː/ </a:t>
            </a:r>
            <a:r>
              <a:rPr lang="en-US" sz="5400" dirty="0" smtClean="0"/>
              <a:t>position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4000" dirty="0" smtClean="0"/>
              <a:t>p</a:t>
            </a:r>
            <a:r>
              <a:rPr lang="en-US" sz="4000" dirty="0" smtClean="0">
                <a:solidFill>
                  <a:srgbClr val="FF0000"/>
                </a:solidFill>
              </a:rPr>
              <a:t>ar</a:t>
            </a:r>
            <a:r>
              <a:rPr lang="en-US" sz="4000" dirty="0" smtClean="0"/>
              <a:t>k      c</a:t>
            </a:r>
            <a:r>
              <a:rPr lang="en-US" sz="4000" dirty="0" smtClean="0">
                <a:solidFill>
                  <a:srgbClr val="FF0000"/>
                </a:solidFill>
              </a:rPr>
              <a:t>ar</a:t>
            </a:r>
            <a:r>
              <a:rPr lang="en-US" sz="4000" dirty="0" smtClean="0"/>
              <a:t>     st</a:t>
            </a:r>
            <a:r>
              <a:rPr lang="en-US" sz="4000" dirty="0" smtClean="0">
                <a:solidFill>
                  <a:srgbClr val="FF0000"/>
                </a:solidFill>
              </a:rPr>
              <a:t>ar</a:t>
            </a:r>
            <a:r>
              <a:rPr lang="en-US" sz="4000" dirty="0" smtClean="0"/>
              <a:t>     f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ther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41150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/</a:t>
            </a:r>
            <a:r>
              <a:rPr lang="en-GB" sz="6000" dirty="0" smtClean="0">
                <a:solidFill>
                  <a:srgbClr val="FF0000"/>
                </a:solidFill>
              </a:rPr>
              <a:t>e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GB" sz="5400" dirty="0" smtClean="0">
                <a:solidFill>
                  <a:srgbClr val="FF0000"/>
                </a:solidFill>
              </a:rPr>
              <a:t>ə</a:t>
            </a:r>
            <a:r>
              <a:rPr lang="en-US" sz="5400" dirty="0" smtClean="0">
                <a:solidFill>
                  <a:srgbClr val="FF0000"/>
                </a:solidFill>
              </a:rPr>
              <a:t>/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GB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ə</a:t>
            </a:r>
            <a:r>
              <a:rPr lang="en-US" sz="2800" dirty="0" smtClean="0">
                <a:solidFill>
                  <a:srgbClr val="FF0000"/>
                </a:solidFill>
              </a:rPr>
              <a:t>/ </a:t>
            </a:r>
            <a:r>
              <a:rPr lang="en-US" sz="2800" dirty="0" smtClean="0"/>
              <a:t>is a diphthong. It is the vowel sound in the following words: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4000" dirty="0" smtClean="0"/>
              <a:t>air       care      stare         fair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41150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/</a:t>
            </a:r>
            <a:r>
              <a:rPr lang="en-GB" sz="6000" dirty="0" smtClean="0">
                <a:solidFill>
                  <a:srgbClr val="FF0000"/>
                </a:solidFill>
              </a:rPr>
              <a:t>e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GB" sz="5400" dirty="0" smtClean="0">
                <a:solidFill>
                  <a:srgbClr val="FF0000"/>
                </a:solidFill>
              </a:rPr>
              <a:t>ə</a:t>
            </a:r>
            <a:r>
              <a:rPr lang="en-US" sz="5400" dirty="0" smtClean="0">
                <a:solidFill>
                  <a:srgbClr val="FF0000"/>
                </a:solidFill>
              </a:rPr>
              <a:t>/ </a:t>
            </a:r>
            <a:r>
              <a:rPr lang="en-US" sz="5400" dirty="0" smtClean="0"/>
              <a:t>position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air</a:t>
            </a:r>
            <a:r>
              <a:rPr lang="en-US" sz="4000" dirty="0" smtClean="0"/>
              <a:t>       c</a:t>
            </a:r>
            <a:r>
              <a:rPr lang="en-US" sz="4000" dirty="0" smtClean="0">
                <a:solidFill>
                  <a:srgbClr val="FF0000"/>
                </a:solidFill>
              </a:rPr>
              <a:t>are</a:t>
            </a:r>
            <a:r>
              <a:rPr lang="en-US" sz="4000" dirty="0" smtClean="0"/>
              <a:t>      st</a:t>
            </a:r>
            <a:r>
              <a:rPr lang="en-US" sz="4000" dirty="0" smtClean="0">
                <a:solidFill>
                  <a:srgbClr val="FF0000"/>
                </a:solidFill>
              </a:rPr>
              <a:t>are</a:t>
            </a:r>
            <a:r>
              <a:rPr lang="en-US" sz="4000" dirty="0" smtClean="0"/>
              <a:t>         f</a:t>
            </a:r>
            <a:r>
              <a:rPr lang="en-US" sz="4000" dirty="0" smtClean="0">
                <a:solidFill>
                  <a:srgbClr val="FF0000"/>
                </a:solidFill>
              </a:rPr>
              <a:t>air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41150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Spot the difference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GB" sz="5400" dirty="0" smtClean="0">
                <a:solidFill>
                  <a:srgbClr val="FF00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4900" dirty="0" smtClean="0">
                <a:solidFill>
                  <a:srgbClr val="FF0000"/>
                </a:solidFill>
              </a:rPr>
              <a:t>/aː/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FF0000"/>
                </a:solidFill>
              </a:rPr>
              <a:t> /</a:t>
            </a:r>
            <a:r>
              <a:rPr lang="en-GB" sz="4800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ə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neither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300" dirty="0" smtClean="0"/>
          </a:p>
          <a:p>
            <a:pPr>
              <a:buNone/>
            </a:pPr>
            <a:r>
              <a:rPr lang="en-US" sz="3900" dirty="0" smtClean="0"/>
              <a:t>	train    car    start    bearing    might    quite     eye    quit     caring     blind    halve     stare     farcical    fairest     pie     </a:t>
            </a:r>
            <a:r>
              <a:rPr lang="en-US" sz="3900" dirty="0" smtClean="0"/>
              <a:t>pear    </a:t>
            </a:r>
            <a:r>
              <a:rPr lang="en-US" sz="3900" smtClean="0"/>
              <a:t>tight       starve</a:t>
            </a:r>
            <a:endParaRPr lang="en-US" sz="3900" dirty="0" smtClean="0"/>
          </a:p>
          <a:p>
            <a:pPr>
              <a:buNone/>
            </a:pPr>
            <a:r>
              <a:rPr lang="en-US" sz="3900" dirty="0" smtClean="0"/>
              <a:t>	basket (SW England)     </a:t>
            </a:r>
          </a:p>
          <a:p>
            <a:pPr>
              <a:buNone/>
            </a:pPr>
            <a:r>
              <a:rPr lang="en-US" sz="3900" dirty="0" smtClean="0"/>
              <a:t>	basket (Northern England) </a:t>
            </a:r>
            <a:r>
              <a:rPr lang="en-GB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79272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Spot the difference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Here are the answers: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29717596"/>
              </p:ext>
            </p:extLst>
          </p:nvPr>
        </p:nvGraphicFramePr>
        <p:xfrm>
          <a:off x="1979712" y="2285992"/>
          <a:ext cx="5943472" cy="412008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367178"/>
                <a:gridCol w="1337882"/>
                <a:gridCol w="1801898"/>
                <a:gridCol w="1436514"/>
              </a:tblGrid>
              <a:tr h="67629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GB" sz="4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GB" sz="32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/aː/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GB" sz="36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3200" dirty="0" smtClean="0">
                          <a:solidFill>
                            <a:srgbClr val="FF0000"/>
                          </a:solidFill>
                        </a:rPr>
                        <a:t>ə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/ 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neither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821">
                <a:tc>
                  <a:txBody>
                    <a:bodyPr/>
                    <a:lstStyle/>
                    <a:p>
                      <a:r>
                        <a:rPr lang="en-US" dirty="0" smtClean="0"/>
                        <a:t>might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bearing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train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/eI/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821">
                <a:tc>
                  <a:txBody>
                    <a:bodyPr/>
                    <a:lstStyle/>
                    <a:p>
                      <a:r>
                        <a:rPr lang="en-US" dirty="0" smtClean="0"/>
                        <a:t>quite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caring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quit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/I/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821">
                <a:tc>
                  <a:txBody>
                    <a:bodyPr/>
                    <a:lstStyle/>
                    <a:p>
                      <a:r>
                        <a:rPr lang="en-US" dirty="0" smtClean="0"/>
                        <a:t> tight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starve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pear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basket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/æ/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821">
                <a:tc>
                  <a:txBody>
                    <a:bodyPr/>
                    <a:lstStyle/>
                    <a:p>
                      <a:r>
                        <a:rPr lang="en-US" dirty="0" smtClean="0"/>
                        <a:t>pie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halve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821">
                <a:tc>
                  <a:txBody>
                    <a:bodyPr/>
                    <a:lstStyle/>
                    <a:p>
                      <a:r>
                        <a:rPr lang="en-US" dirty="0" smtClean="0"/>
                        <a:t>eye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farcical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fairest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821">
                <a:tc>
                  <a:txBody>
                    <a:bodyPr/>
                    <a:lstStyle/>
                    <a:p>
                      <a:r>
                        <a:rPr lang="en-US" dirty="0" smtClean="0"/>
                        <a:t>blind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basket (SW)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8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6294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- 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 -  6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 - 5 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 -  3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202893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1144</TotalTime>
  <Words>186</Words>
  <Application>Microsoft Office PowerPoint</Application>
  <PresentationFormat>นำเสนอทางหน้าจอ (4:3)</PresentationFormat>
  <Paragraphs>81</Paragraphs>
  <Slides>9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Office Theme</vt:lpstr>
      <vt:lpstr>/aI/ and /aː/ and /e ə/  </vt:lpstr>
      <vt:lpstr>/aI/</vt:lpstr>
      <vt:lpstr>/aI/position</vt:lpstr>
      <vt:lpstr>/aː/</vt:lpstr>
      <vt:lpstr>/aː/ position</vt:lpstr>
      <vt:lpstr>/e ə/</vt:lpstr>
      <vt:lpstr>/e ə/ position</vt:lpstr>
      <vt:lpstr>Spot the difference   /aI/+ /aː/ or /e ə/ or neither</vt:lpstr>
      <vt:lpstr>Spot the difference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- Ghost Windows -</cp:lastModifiedBy>
  <cp:revision>82</cp:revision>
  <dcterms:created xsi:type="dcterms:W3CDTF">2012-04-16T03:40:06Z</dcterms:created>
  <dcterms:modified xsi:type="dcterms:W3CDTF">2014-03-10T02:52:41Z</dcterms:modified>
</cp:coreProperties>
</file>