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7" r:id="rId4"/>
    <p:sldId id="265" r:id="rId5"/>
    <p:sldId id="280" r:id="rId6"/>
    <p:sldId id="285" r:id="rId7"/>
    <p:sldId id="284" r:id="rId8"/>
    <p:sldId id="271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54" autoAdjust="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0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/əʊ/ </a:t>
            </a:r>
            <a:r>
              <a:rPr lang="en-US" sz="5400" dirty="0" smtClean="0"/>
              <a:t>and </a:t>
            </a:r>
            <a:r>
              <a:rPr lang="en-US" sz="5400" dirty="0" smtClean="0">
                <a:solidFill>
                  <a:srgbClr val="FF0000"/>
                </a:solidFill>
              </a:rPr>
              <a:t>/ɒ/ </a:t>
            </a:r>
            <a:r>
              <a:rPr lang="en-US" sz="5400" dirty="0" smtClean="0"/>
              <a:t>and </a:t>
            </a:r>
            <a:r>
              <a:rPr lang="en-US" sz="5400" dirty="0" smtClean="0">
                <a:solidFill>
                  <a:srgbClr val="FF0000"/>
                </a:solidFill>
              </a:rPr>
              <a:t>/3ː/  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US" sz="6600" dirty="0" smtClean="0">
                <a:solidFill>
                  <a:srgbClr val="FF0000"/>
                </a:solidFill>
              </a:rPr>
              <a:t> əʊ 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</a:t>
            </a:r>
            <a:r>
              <a:rPr lang="en-US" sz="4400" dirty="0" smtClean="0">
                <a:solidFill>
                  <a:srgbClr val="FF0000"/>
                </a:solidFill>
              </a:rPr>
              <a:t> əʊ </a:t>
            </a:r>
            <a:r>
              <a:rPr lang="en-US" sz="3600" dirty="0" smtClean="0">
                <a:solidFill>
                  <a:srgbClr val="FF0000"/>
                </a:solidFill>
              </a:rPr>
              <a:t>/ </a:t>
            </a:r>
            <a:r>
              <a:rPr lang="en-US" sz="3600" dirty="0" smtClean="0"/>
              <a:t>is a diphthong. It is the vowel sound in the following words:</a:t>
            </a: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boat          float        hope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US" sz="6600" dirty="0" smtClean="0">
                <a:solidFill>
                  <a:srgbClr val="FF0000"/>
                </a:solidFill>
              </a:rPr>
              <a:t> əʊ 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US" sz="5400" dirty="0" smtClean="0"/>
              <a:t>position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b</a:t>
            </a:r>
            <a:r>
              <a:rPr lang="en-US" sz="4000" u="sng" dirty="0" smtClean="0">
                <a:solidFill>
                  <a:srgbClr val="FF0000"/>
                </a:solidFill>
              </a:rPr>
              <a:t>oa</a:t>
            </a:r>
            <a:r>
              <a:rPr lang="en-US" sz="4000" dirty="0" smtClean="0"/>
              <a:t>t          fl</a:t>
            </a:r>
            <a:r>
              <a:rPr lang="en-US" sz="4000" u="sng" dirty="0" smtClean="0">
                <a:solidFill>
                  <a:srgbClr val="FF0000"/>
                </a:solidFill>
              </a:rPr>
              <a:t>oa</a:t>
            </a:r>
            <a:r>
              <a:rPr lang="en-US" sz="4000" dirty="0" smtClean="0"/>
              <a:t>t       h</a:t>
            </a:r>
            <a:r>
              <a:rPr lang="en-US" sz="4000" u="sng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/>
              <a:t>p</a:t>
            </a:r>
            <a:r>
              <a:rPr lang="en-US" sz="4000" u="sng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 ɒ /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 ɒ / </a:t>
            </a:r>
            <a:r>
              <a:rPr lang="en-US" sz="3600" dirty="0" smtClean="0"/>
              <a:t>is a monophthong. It is the vowel sound associated with the following words:</a:t>
            </a:r>
            <a:endParaRPr lang="en-US" sz="11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stop      hop    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 ɒ / </a:t>
            </a:r>
            <a:r>
              <a:rPr lang="en-US" sz="5400" dirty="0" smtClean="0"/>
              <a:t>position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000" dirty="0" smtClean="0"/>
              <a:t>st</a:t>
            </a:r>
            <a:r>
              <a:rPr lang="en-US" sz="4000" u="sng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/>
              <a:t>p      h</a:t>
            </a:r>
            <a:r>
              <a:rPr lang="en-US" sz="4000" u="sng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/>
              <a:t>p     w</a:t>
            </a:r>
            <a:r>
              <a:rPr lang="en-US" sz="4000" u="sng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US" sz="6000" dirty="0" smtClean="0">
                <a:solidFill>
                  <a:srgbClr val="FF0000"/>
                </a:solidFill>
              </a:rPr>
              <a:t> 3ː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 3ː</a:t>
            </a:r>
            <a:r>
              <a:rPr lang="en-US" sz="2800" dirty="0" smtClean="0">
                <a:solidFill>
                  <a:srgbClr val="FF0000"/>
                </a:solidFill>
              </a:rPr>
              <a:t>/ </a:t>
            </a:r>
            <a:r>
              <a:rPr lang="en-US" sz="2800" dirty="0" smtClean="0"/>
              <a:t>is a monophthong. It is the vowel sound in the following words: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000" dirty="0" smtClean="0"/>
              <a:t>hurt     flirt     skirt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US" sz="6000" dirty="0" smtClean="0">
                <a:solidFill>
                  <a:srgbClr val="FF0000"/>
                </a:solidFill>
              </a:rPr>
              <a:t> 3 ː</a:t>
            </a:r>
            <a:r>
              <a:rPr lang="en-US" sz="5400" dirty="0" smtClean="0">
                <a:solidFill>
                  <a:srgbClr val="FF0000"/>
                </a:solidFill>
              </a:rPr>
              <a:t>/ </a:t>
            </a:r>
            <a:r>
              <a:rPr lang="en-US" sz="5400" dirty="0" smtClean="0"/>
              <a:t>position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000" dirty="0" smtClean="0"/>
              <a:t>h</a:t>
            </a:r>
            <a:r>
              <a:rPr lang="en-US" sz="4000" u="sng" dirty="0" smtClean="0">
                <a:solidFill>
                  <a:srgbClr val="FF0000"/>
                </a:solidFill>
              </a:rPr>
              <a:t>ur</a:t>
            </a:r>
            <a:r>
              <a:rPr lang="en-US" sz="4000" dirty="0" smtClean="0"/>
              <a:t>t       fl</a:t>
            </a:r>
            <a:r>
              <a:rPr lang="en-US" sz="4000" u="sng" dirty="0" smtClean="0">
                <a:solidFill>
                  <a:srgbClr val="FF0000"/>
                </a:solidFill>
              </a:rPr>
              <a:t>ir</a:t>
            </a:r>
            <a:r>
              <a:rPr lang="en-US" sz="4000" dirty="0" smtClean="0"/>
              <a:t>t      sk</a:t>
            </a:r>
            <a:r>
              <a:rPr lang="en-US" sz="4000" u="sng" dirty="0" smtClean="0">
                <a:solidFill>
                  <a:srgbClr val="FF0000"/>
                </a:solidFill>
              </a:rPr>
              <a:t>ir</a:t>
            </a:r>
            <a:r>
              <a:rPr lang="en-US" sz="4000" dirty="0" smtClean="0"/>
              <a:t>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Spot the difference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əʊ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900" dirty="0" smtClean="0">
                <a:solidFill>
                  <a:srgbClr val="FF0000"/>
                </a:solidFill>
              </a:rPr>
              <a:t>/</a:t>
            </a:r>
            <a:r>
              <a:rPr lang="en-US" sz="5400" dirty="0" smtClean="0">
                <a:solidFill>
                  <a:srgbClr val="FF0000"/>
                </a:solidFill>
              </a:rPr>
              <a:t> ɒ </a:t>
            </a:r>
            <a:r>
              <a:rPr lang="en-US" sz="4900" dirty="0" smtClean="0">
                <a:solidFill>
                  <a:srgbClr val="FF0000"/>
                </a:solidFill>
              </a:rPr>
              <a:t>/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/</a:t>
            </a:r>
            <a:r>
              <a:rPr lang="en-US" sz="4800" dirty="0" smtClean="0">
                <a:solidFill>
                  <a:srgbClr val="FF0000"/>
                </a:solidFill>
              </a:rPr>
              <a:t> 3ː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neither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300" dirty="0" smtClean="0"/>
          </a:p>
          <a:p>
            <a:pPr>
              <a:buNone/>
            </a:pPr>
            <a:r>
              <a:rPr lang="en-US" sz="3900" dirty="0" smtClean="0"/>
              <a:t>	oat     flirt    twirp   stocking </a:t>
            </a:r>
          </a:p>
          <a:p>
            <a:pPr>
              <a:buNone/>
            </a:pPr>
            <a:r>
              <a:rPr lang="en-US" sz="3900" dirty="0" smtClean="0"/>
              <a:t>	wanted    stained    bonafide   turgid</a:t>
            </a:r>
          </a:p>
          <a:p>
            <a:pPr>
              <a:buNone/>
            </a:pPr>
            <a:r>
              <a:rPr lang="en-US" sz="3900" dirty="0" smtClean="0"/>
              <a:t>	stomp      boat    curve    hopping   </a:t>
            </a:r>
          </a:p>
          <a:p>
            <a:pPr>
              <a:buNone/>
            </a:pPr>
            <a:r>
              <a:rPr lang="en-US" sz="3900" dirty="0" smtClean="0"/>
              <a:t>	coconut      treading     whopper    comb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27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Spot the difference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Here are the answers: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17596"/>
              </p:ext>
            </p:extLst>
          </p:nvPr>
        </p:nvGraphicFramePr>
        <p:xfrm>
          <a:off x="1979712" y="2285992"/>
          <a:ext cx="5943472" cy="409533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67178"/>
                <a:gridCol w="1337882"/>
                <a:gridCol w="1801898"/>
                <a:gridCol w="1436514"/>
              </a:tblGrid>
              <a:tr h="67629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/əʊ/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/ɒ /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rgbClr val="FF0000"/>
                          </a:solidFill>
                        </a:rPr>
                        <a:t>/3ː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/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neither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smtClean="0"/>
                        <a:t>oat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stocking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flirt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stained   /eI/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bonafide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wanted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twirp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treading  /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ɛ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boat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stomp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turgid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coconut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hopping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curve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comb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whopper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629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-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 -  5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 -  4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 -  2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289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1222</TotalTime>
  <Words>161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/əʊ/ and /ɒ/ and /3ː/  </vt:lpstr>
      <vt:lpstr>/ əʊ /</vt:lpstr>
      <vt:lpstr>/ əʊ /position</vt:lpstr>
      <vt:lpstr>/ ɒ /</vt:lpstr>
      <vt:lpstr>/ ɒ / position</vt:lpstr>
      <vt:lpstr>/ 3ː/</vt:lpstr>
      <vt:lpstr>/ 3 ː/ position</vt:lpstr>
      <vt:lpstr>Spot the difference   / əʊ /or / ɒ / or / 3ː / or neither</vt:lpstr>
      <vt:lpstr>Spot the difference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89</cp:revision>
  <dcterms:created xsi:type="dcterms:W3CDTF">2012-04-16T03:40:06Z</dcterms:created>
  <dcterms:modified xsi:type="dcterms:W3CDTF">2014-03-14T07:43:45Z</dcterms:modified>
</cp:coreProperties>
</file>