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5" r:id="rId4"/>
    <p:sldId id="273" r:id="rId5"/>
    <p:sldId id="278" r:id="rId6"/>
    <p:sldId id="279" r:id="rId7"/>
    <p:sldId id="274" r:id="rId8"/>
    <p:sldId id="275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Forms of emphasis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smtClean="0"/>
              <a:t>Emphasis (in interpretive reading) is placing </a:t>
            </a:r>
            <a:r>
              <a:rPr lang="en-US" sz="3900" i="1" dirty="0" smtClean="0"/>
              <a:t>prominence</a:t>
            </a:r>
            <a:r>
              <a:rPr lang="en-US" sz="3900" dirty="0" smtClean="0"/>
              <a:t> or </a:t>
            </a:r>
            <a:r>
              <a:rPr lang="en-US" sz="3900" i="1" dirty="0" smtClean="0"/>
              <a:t>importance</a:t>
            </a:r>
            <a:r>
              <a:rPr lang="en-US" sz="3900" dirty="0" smtClean="0"/>
              <a:t> on a word or group of words to make the meaning clearer to the listener.</a:t>
            </a:r>
          </a:p>
          <a:p>
            <a:pPr marL="0" indent="0">
              <a:buNone/>
            </a:pPr>
            <a:endParaRPr lang="en-US" sz="3900" i="1" dirty="0"/>
          </a:p>
          <a:p>
            <a:pPr marL="0" indent="0">
              <a:buNone/>
            </a:pPr>
            <a:r>
              <a:rPr lang="en-US" sz="3900" dirty="0" smtClean="0"/>
              <a:t>The meaning comes from your interpretation of the writer’s work (hence th</a:t>
            </a:r>
            <a:r>
              <a:rPr lang="en-US" sz="3900" dirty="0" smtClean="0"/>
              <a:t>e need for analysis).</a:t>
            </a:r>
            <a:endParaRPr lang="en-US" sz="3900" dirty="0" smtClean="0"/>
          </a:p>
          <a:p>
            <a:pPr marL="0" indent="0">
              <a:buNone/>
            </a:pPr>
            <a:endParaRPr lang="en-US" sz="4400" i="1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Melody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Melody</a:t>
            </a:r>
            <a:r>
              <a:rPr lang="en-US" dirty="0" smtClean="0"/>
              <a:t> is the </a:t>
            </a:r>
            <a:r>
              <a:rPr lang="en-US" i="1" dirty="0" smtClean="0"/>
              <a:t>wavelike change in the pitch of your voice</a:t>
            </a:r>
            <a:r>
              <a:rPr lang="en-US" dirty="0" smtClean="0"/>
              <a:t>. It comes from the recognition of the relative importance of the words.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FF0000"/>
                </a:solidFill>
              </a:rPr>
              <a:t>last</a:t>
            </a:r>
            <a:r>
              <a:rPr lang="en-US" dirty="0" smtClean="0"/>
              <a:t>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Potter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dead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And on the                                                  was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on the last afternoon Harry Potter was dead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16119">
            <a:off x="3086056" y="4097568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afternoon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9135517">
            <a:off x="4712961" y="4097567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Harry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Inflection</a:t>
            </a:r>
            <a:r>
              <a:rPr lang="en-US" dirty="0" smtClean="0"/>
              <a:t> is the bending of the voice from the main pitch up or down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two types of inflection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00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rising inflection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rising inflection</a:t>
            </a:r>
            <a:r>
              <a:rPr lang="en-US" dirty="0" smtClean="0"/>
              <a:t> is the bending of the voice upwards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Rising inflection uses</a:t>
            </a:r>
          </a:p>
          <a:p>
            <a:pPr marL="0" indent="0">
              <a:buNone/>
            </a:pPr>
            <a:r>
              <a:rPr lang="en-US" dirty="0" smtClean="0"/>
              <a:t>-used for questions (How are you?)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-u</a:t>
            </a:r>
            <a:r>
              <a:rPr lang="en-US" dirty="0" smtClean="0"/>
              <a:t>sed for joy (That’s brilliant!!)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876256" y="620688"/>
            <a:ext cx="1224136" cy="64807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283968" y="4635134"/>
            <a:ext cx="830560" cy="37804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372472" y="3501008"/>
            <a:ext cx="783704" cy="43204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6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falling inflection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falling inflection</a:t>
            </a:r>
            <a:r>
              <a:rPr lang="en-US" dirty="0" smtClean="0"/>
              <a:t> is the bending of the voice downwards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Falling inflection uses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-used for seriousness (I am not happy)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-u</a:t>
            </a:r>
            <a:r>
              <a:rPr lang="en-US" sz="2400" dirty="0" smtClean="0"/>
              <a:t>sed for completed thoughts joy (OK class, see you tomorrow)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289472" y="620688"/>
            <a:ext cx="1008112" cy="7920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80112" y="3573016"/>
            <a:ext cx="1080120" cy="43204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92280" y="4509120"/>
            <a:ext cx="1008112" cy="5446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58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falling circumflex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voice falls then rises it is called</a:t>
            </a:r>
            <a:r>
              <a:rPr lang="en-US" i="1" dirty="0" smtClean="0"/>
              <a:t> </a:t>
            </a:r>
            <a:r>
              <a:rPr lang="en-US" b="1" i="1" dirty="0" smtClean="0"/>
              <a:t>the falling circumflex</a:t>
            </a:r>
            <a:r>
              <a:rPr lang="en-US" dirty="0" smtClean="0"/>
              <a:t>. It can be used to show irony.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It’ s raining in England again today. I wasn’t expecting that.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139952" y="2492896"/>
            <a:ext cx="576064" cy="3600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55776" y="2420888"/>
            <a:ext cx="576064" cy="43204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76056" y="4077072"/>
            <a:ext cx="576064" cy="43204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236296" y="4077072"/>
            <a:ext cx="576064" cy="3600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00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rising circumflex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voice </a:t>
            </a:r>
            <a:r>
              <a:rPr lang="en-US" dirty="0" smtClean="0"/>
              <a:t>rises then falls it </a:t>
            </a:r>
            <a:r>
              <a:rPr lang="en-US" dirty="0"/>
              <a:t>is called </a:t>
            </a:r>
            <a:r>
              <a:rPr lang="en-US" b="1" i="1" dirty="0"/>
              <a:t>the </a:t>
            </a:r>
            <a:r>
              <a:rPr lang="en-US" b="1" i="1" dirty="0" smtClean="0"/>
              <a:t>rising circumflex </a:t>
            </a:r>
            <a:r>
              <a:rPr lang="en-US" dirty="0"/>
              <a:t>. It can be used to show </a:t>
            </a:r>
            <a:r>
              <a:rPr lang="en-US" dirty="0" smtClean="0"/>
              <a:t>sarcasm.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Susan Boyle is the most beautiful girl in the world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627784" y="2492896"/>
            <a:ext cx="576064" cy="3600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39952" y="2456892"/>
            <a:ext cx="576064" cy="43204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148064" y="4560860"/>
            <a:ext cx="576064" cy="3600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852096" y="4488852"/>
            <a:ext cx="576064" cy="43204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00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next set of slides…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We will look at </a:t>
            </a:r>
            <a:r>
              <a:rPr lang="en-US" sz="4400" dirty="0" smtClean="0"/>
              <a:t>more forms </a:t>
            </a:r>
            <a:r>
              <a:rPr lang="en-US" sz="4400" dirty="0" smtClean="0"/>
              <a:t>of emphasis</a:t>
            </a:r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2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275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Forms of emphasis</vt:lpstr>
      <vt:lpstr>Overview</vt:lpstr>
      <vt:lpstr>Melody</vt:lpstr>
      <vt:lpstr>Inflection</vt:lpstr>
      <vt:lpstr>The rising inflection</vt:lpstr>
      <vt:lpstr>The falling inflection</vt:lpstr>
      <vt:lpstr>The falling circumflex</vt:lpstr>
      <vt:lpstr>The rising circumflex</vt:lpstr>
      <vt:lpstr>In the next set of slides…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</cp:lastModifiedBy>
  <cp:revision>57</cp:revision>
  <dcterms:created xsi:type="dcterms:W3CDTF">2012-04-16T03:40:06Z</dcterms:created>
  <dcterms:modified xsi:type="dcterms:W3CDTF">2013-01-09T08:58:44Z</dcterms:modified>
</cp:coreProperties>
</file>