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67" r:id="rId3"/>
    <p:sldId id="288" r:id="rId4"/>
    <p:sldId id="289" r:id="rId5"/>
    <p:sldId id="285"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 Ghost Windows -" initials="-GW-"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357" autoAdjust="0"/>
    <p:restoredTop sz="94660"/>
  </p:normalViewPr>
  <p:slideViewPr>
    <p:cSldViewPr>
      <p:cViewPr varScale="1">
        <p:scale>
          <a:sx n="65" d="100"/>
          <a:sy n="65" d="100"/>
        </p:scale>
        <p:origin x="-594" y="-11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70" d="100"/>
          <a:sy n="70" d="100"/>
        </p:scale>
        <p:origin x="-3294" y="-90"/>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67BA138-F4D1-44F7-BA0D-823CDE4224D8}" type="datetimeFigureOut">
              <a:rPr lang="en-GB" smtClean="0"/>
              <a:pPr/>
              <a:t>09/12/2014</a:t>
            </a:fld>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ADC90CF-7515-4D46-82E4-F7427E10F680}" type="slidenum">
              <a:rPr lang="en-GB" smtClean="0"/>
              <a:pPr/>
              <a:t>‹#›</a:t>
            </a:fld>
            <a:endParaRPr lang="en-GB"/>
          </a:p>
        </p:txBody>
      </p:sp>
      <p:sp>
        <p:nvSpPr>
          <p:cNvPr id="8" name="Slide Image Placeholder 7"/>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Tree>
    <p:extLst>
      <p:ext uri="{BB962C8B-B14F-4D97-AF65-F5344CB8AC3E}">
        <p14:creationId xmlns:p14="http://schemas.microsoft.com/office/powerpoint/2010/main" xmlns="" val="23870612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a:prstGeom prst="rect">
            <a:avLst/>
          </a:prstGeo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ADC90CF-7515-4D46-82E4-F7427E10F680}" type="slidenum">
              <a:rPr lang="en-GB" smtClean="0"/>
              <a:pPr/>
              <a:t>1</a:t>
            </a:fld>
            <a:endParaRPr lang="en-GB"/>
          </a:p>
        </p:txBody>
      </p:sp>
    </p:spTree>
    <p:extLst>
      <p:ext uri="{BB962C8B-B14F-4D97-AF65-F5344CB8AC3E}">
        <p14:creationId xmlns:p14="http://schemas.microsoft.com/office/powerpoint/2010/main" xmlns="" val="23375035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9E116507-3071-4991-8815-AE92149C5F86}" type="datetimeFigureOut">
              <a:rPr lang="en-GB" smtClean="0"/>
              <a:pPr/>
              <a:t>09/12/2014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19FB671-8580-4E9C-B312-2C472DF6E1FC}" type="slidenum">
              <a:rPr lang="en-GB" smtClean="0"/>
              <a:pPr/>
              <a:t>‹#›</a:t>
            </a:fld>
            <a:endParaRPr lang="en-GB"/>
          </a:p>
        </p:txBody>
      </p:sp>
    </p:spTree>
    <p:extLst>
      <p:ext uri="{BB962C8B-B14F-4D97-AF65-F5344CB8AC3E}">
        <p14:creationId xmlns:p14="http://schemas.microsoft.com/office/powerpoint/2010/main" xmlns="" val="93609900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E116507-3071-4991-8815-AE92149C5F86}" type="datetimeFigureOut">
              <a:rPr lang="en-GB" smtClean="0"/>
              <a:pPr/>
              <a:t>09/12/2014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19FB671-8580-4E9C-B312-2C472DF6E1FC}" type="slidenum">
              <a:rPr lang="en-GB" smtClean="0"/>
              <a:pPr/>
              <a:t>‹#›</a:t>
            </a:fld>
            <a:endParaRPr lang="en-GB"/>
          </a:p>
        </p:txBody>
      </p:sp>
    </p:spTree>
    <p:extLst>
      <p:ext uri="{BB962C8B-B14F-4D97-AF65-F5344CB8AC3E}">
        <p14:creationId xmlns:p14="http://schemas.microsoft.com/office/powerpoint/2010/main" xmlns="" val="418687092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E116507-3071-4991-8815-AE92149C5F86}" type="datetimeFigureOut">
              <a:rPr lang="en-GB" smtClean="0"/>
              <a:pPr/>
              <a:t>09/12/2014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19FB671-8580-4E9C-B312-2C472DF6E1FC}" type="slidenum">
              <a:rPr lang="en-GB" smtClean="0"/>
              <a:pPr/>
              <a:t>‹#›</a:t>
            </a:fld>
            <a:endParaRPr lang="en-GB"/>
          </a:p>
        </p:txBody>
      </p:sp>
    </p:spTree>
    <p:extLst>
      <p:ext uri="{BB962C8B-B14F-4D97-AF65-F5344CB8AC3E}">
        <p14:creationId xmlns:p14="http://schemas.microsoft.com/office/powerpoint/2010/main" xmlns="" val="13090487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E116507-3071-4991-8815-AE92149C5F86}" type="datetimeFigureOut">
              <a:rPr lang="en-GB" smtClean="0"/>
              <a:pPr/>
              <a:t>09/12/2014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19FB671-8580-4E9C-B312-2C472DF6E1FC}" type="slidenum">
              <a:rPr lang="en-GB" smtClean="0"/>
              <a:pPr/>
              <a:t>‹#›</a:t>
            </a:fld>
            <a:endParaRPr lang="en-GB"/>
          </a:p>
        </p:txBody>
      </p:sp>
    </p:spTree>
    <p:extLst>
      <p:ext uri="{BB962C8B-B14F-4D97-AF65-F5344CB8AC3E}">
        <p14:creationId xmlns:p14="http://schemas.microsoft.com/office/powerpoint/2010/main" xmlns="" val="200865320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E116507-3071-4991-8815-AE92149C5F86}" type="datetimeFigureOut">
              <a:rPr lang="en-GB" smtClean="0"/>
              <a:pPr/>
              <a:t>09/12/2014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19FB671-8580-4E9C-B312-2C472DF6E1FC}" type="slidenum">
              <a:rPr lang="en-GB" smtClean="0"/>
              <a:pPr/>
              <a:t>‹#›</a:t>
            </a:fld>
            <a:endParaRPr lang="en-GB"/>
          </a:p>
        </p:txBody>
      </p:sp>
    </p:spTree>
    <p:extLst>
      <p:ext uri="{BB962C8B-B14F-4D97-AF65-F5344CB8AC3E}">
        <p14:creationId xmlns:p14="http://schemas.microsoft.com/office/powerpoint/2010/main" xmlns="" val="314196397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9E116507-3071-4991-8815-AE92149C5F86}" type="datetimeFigureOut">
              <a:rPr lang="en-GB" smtClean="0"/>
              <a:pPr/>
              <a:t>09/12/2014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19FB671-8580-4E9C-B312-2C472DF6E1FC}" type="slidenum">
              <a:rPr lang="en-GB" smtClean="0"/>
              <a:pPr/>
              <a:t>‹#›</a:t>
            </a:fld>
            <a:endParaRPr lang="en-GB"/>
          </a:p>
        </p:txBody>
      </p:sp>
    </p:spTree>
    <p:extLst>
      <p:ext uri="{BB962C8B-B14F-4D97-AF65-F5344CB8AC3E}">
        <p14:creationId xmlns:p14="http://schemas.microsoft.com/office/powerpoint/2010/main" xmlns="" val="405404078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9E116507-3071-4991-8815-AE92149C5F86}" type="datetimeFigureOut">
              <a:rPr lang="en-GB" smtClean="0"/>
              <a:pPr/>
              <a:t>09/12/2014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19FB671-8580-4E9C-B312-2C472DF6E1FC}" type="slidenum">
              <a:rPr lang="en-GB" smtClean="0"/>
              <a:pPr/>
              <a:t>‹#›</a:t>
            </a:fld>
            <a:endParaRPr lang="en-GB"/>
          </a:p>
        </p:txBody>
      </p:sp>
    </p:spTree>
    <p:extLst>
      <p:ext uri="{BB962C8B-B14F-4D97-AF65-F5344CB8AC3E}">
        <p14:creationId xmlns:p14="http://schemas.microsoft.com/office/powerpoint/2010/main" xmlns="" val="376168198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9E116507-3071-4991-8815-AE92149C5F86}" type="datetimeFigureOut">
              <a:rPr lang="en-GB" smtClean="0"/>
              <a:pPr/>
              <a:t>09/12/2014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19FB671-8580-4E9C-B312-2C472DF6E1FC}" type="slidenum">
              <a:rPr lang="en-GB" smtClean="0"/>
              <a:pPr/>
              <a:t>‹#›</a:t>
            </a:fld>
            <a:endParaRPr lang="en-GB"/>
          </a:p>
        </p:txBody>
      </p:sp>
    </p:spTree>
    <p:extLst>
      <p:ext uri="{BB962C8B-B14F-4D97-AF65-F5344CB8AC3E}">
        <p14:creationId xmlns:p14="http://schemas.microsoft.com/office/powerpoint/2010/main" xmlns="" val="300286946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116507-3071-4991-8815-AE92149C5F86}" type="datetimeFigureOut">
              <a:rPr lang="en-GB" smtClean="0"/>
              <a:pPr/>
              <a:t>09/12/2014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19FB671-8580-4E9C-B312-2C472DF6E1FC}" type="slidenum">
              <a:rPr lang="en-GB" smtClean="0"/>
              <a:pPr/>
              <a:t>‹#›</a:t>
            </a:fld>
            <a:endParaRPr lang="en-GB"/>
          </a:p>
        </p:txBody>
      </p:sp>
    </p:spTree>
    <p:extLst>
      <p:ext uri="{BB962C8B-B14F-4D97-AF65-F5344CB8AC3E}">
        <p14:creationId xmlns:p14="http://schemas.microsoft.com/office/powerpoint/2010/main" xmlns="" val="298708842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116507-3071-4991-8815-AE92149C5F86}" type="datetimeFigureOut">
              <a:rPr lang="en-GB" smtClean="0"/>
              <a:pPr/>
              <a:t>09/12/2014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19FB671-8580-4E9C-B312-2C472DF6E1FC}" type="slidenum">
              <a:rPr lang="en-GB" smtClean="0"/>
              <a:pPr/>
              <a:t>‹#›</a:t>
            </a:fld>
            <a:endParaRPr lang="en-GB"/>
          </a:p>
        </p:txBody>
      </p:sp>
    </p:spTree>
    <p:extLst>
      <p:ext uri="{BB962C8B-B14F-4D97-AF65-F5344CB8AC3E}">
        <p14:creationId xmlns:p14="http://schemas.microsoft.com/office/powerpoint/2010/main" xmlns="" val="368021848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116507-3071-4991-8815-AE92149C5F86}" type="datetimeFigureOut">
              <a:rPr lang="en-GB" smtClean="0"/>
              <a:pPr/>
              <a:t>09/12/2014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19FB671-8580-4E9C-B312-2C472DF6E1FC}" type="slidenum">
              <a:rPr lang="en-GB" smtClean="0"/>
              <a:pPr/>
              <a:t>‹#›</a:t>
            </a:fld>
            <a:endParaRPr lang="en-GB"/>
          </a:p>
        </p:txBody>
      </p:sp>
    </p:spTree>
    <p:extLst>
      <p:ext uri="{BB962C8B-B14F-4D97-AF65-F5344CB8AC3E}">
        <p14:creationId xmlns:p14="http://schemas.microsoft.com/office/powerpoint/2010/main" xmlns="" val="101197113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116507-3071-4991-8815-AE92149C5F86}" type="datetimeFigureOut">
              <a:rPr lang="en-GB" smtClean="0"/>
              <a:pPr/>
              <a:t>09/12/2014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FB671-8580-4E9C-B312-2C472DF6E1FC}" type="slidenum">
              <a:rPr lang="en-GB" smtClean="0"/>
              <a:pPr/>
              <a:t>‹#›</a:t>
            </a:fld>
            <a:endParaRPr lang="en-GB"/>
          </a:p>
        </p:txBody>
      </p:sp>
    </p:spTree>
    <p:extLst>
      <p:ext uri="{BB962C8B-B14F-4D97-AF65-F5344CB8AC3E}">
        <p14:creationId xmlns:p14="http://schemas.microsoft.com/office/powerpoint/2010/main" xmlns="" val="23680431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theinvisiblegorilla.com/" TargetMode="External"/><Relationship Id="rId2" Type="http://schemas.openxmlformats.org/officeDocument/2006/relationships/hyperlink" Target="https://www.youtube.com/watch?v=Ahg6qcgoay4"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General Sentence of the day</a:t>
            </a:r>
            <a:endParaRPr lang="en-GB" dirty="0"/>
          </a:p>
        </p:txBody>
      </p:sp>
      <p:sp>
        <p:nvSpPr>
          <p:cNvPr id="3" name="Subtitle 2"/>
          <p:cNvSpPr>
            <a:spLocks noGrp="1"/>
          </p:cNvSpPr>
          <p:nvPr>
            <p:ph type="subTitle" idx="1"/>
          </p:nvPr>
        </p:nvSpPr>
        <p:spPr/>
        <p:txBody>
          <a:bodyPr/>
          <a:lstStyle/>
          <a:p>
            <a:r>
              <a:rPr lang="en-GB" dirty="0"/>
              <a:t>5</a:t>
            </a:r>
            <a:endParaRPr lang="en-GB" dirty="0"/>
          </a:p>
        </p:txBody>
      </p:sp>
    </p:spTree>
    <p:extLst>
      <p:ext uri="{BB962C8B-B14F-4D97-AF65-F5344CB8AC3E}">
        <p14:creationId xmlns:p14="http://schemas.microsoft.com/office/powerpoint/2010/main" xmlns="" val="110018675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75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3" name="wind.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GB" dirty="0"/>
          </a:p>
        </p:txBody>
      </p:sp>
      <p:sp>
        <p:nvSpPr>
          <p:cNvPr id="3" name="Content Placeholder 2"/>
          <p:cNvSpPr>
            <a:spLocks noGrp="1"/>
          </p:cNvSpPr>
          <p:nvPr>
            <p:ph idx="1"/>
          </p:nvPr>
        </p:nvSpPr>
        <p:spPr>
          <a:xfrm>
            <a:off x="457200" y="1600200"/>
            <a:ext cx="8579296" cy="4525963"/>
          </a:xfrm>
        </p:spPr>
        <p:txBody>
          <a:bodyPr>
            <a:noAutofit/>
          </a:bodyPr>
          <a:lstStyle/>
          <a:p>
            <a:pPr marL="0" indent="0" algn="ctr">
              <a:buNone/>
            </a:pPr>
            <a:endParaRPr lang="en-GB" b="1" dirty="0" smtClean="0"/>
          </a:p>
          <a:p>
            <a:pPr marL="0" indent="0" algn="ctr">
              <a:buNone/>
            </a:pPr>
            <a:endParaRPr lang="en-GB" b="1" dirty="0" smtClean="0"/>
          </a:p>
          <a:p>
            <a:pPr marL="0" indent="0" algn="ctr">
              <a:buNone/>
            </a:pPr>
            <a:r>
              <a:rPr lang="en-US" sz="3600" b="1" dirty="0" smtClean="0">
                <a:solidFill>
                  <a:srgbClr val="FF0000"/>
                </a:solidFill>
                <a:latin typeface="Segoe Print" panose="02000600000000000000" pitchFamily="2" charset="0"/>
              </a:rPr>
              <a:t>Did you see the </a:t>
            </a:r>
            <a:r>
              <a:rPr lang="en-US" sz="3600" b="1" dirty="0" err="1" smtClean="0">
                <a:solidFill>
                  <a:srgbClr val="FF0000"/>
                </a:solidFill>
                <a:latin typeface="Segoe Print" panose="02000600000000000000" pitchFamily="2" charset="0"/>
              </a:rPr>
              <a:t>moonwalking</a:t>
            </a:r>
            <a:r>
              <a:rPr lang="en-US" sz="3600" b="1" dirty="0" smtClean="0">
                <a:solidFill>
                  <a:srgbClr val="FF0000"/>
                </a:solidFill>
                <a:latin typeface="Segoe Print" panose="02000600000000000000" pitchFamily="2" charset="0"/>
              </a:rPr>
              <a:t> bear? </a:t>
            </a:r>
            <a:endParaRPr lang="en-GB" sz="3600" b="1" dirty="0" smtClean="0"/>
          </a:p>
          <a:p>
            <a:pPr marL="0" indent="0" algn="ctr">
              <a:buNone/>
            </a:pPr>
            <a:endParaRPr lang="en-GB" sz="2800" b="1" dirty="0"/>
          </a:p>
          <a:p>
            <a:pPr marL="0" indent="0" algn="ctr">
              <a:buNone/>
            </a:pPr>
            <a:endParaRPr lang="en-US" sz="2800" dirty="0"/>
          </a:p>
        </p:txBody>
      </p:sp>
    </p:spTree>
    <p:extLst>
      <p:ext uri="{BB962C8B-B14F-4D97-AF65-F5344CB8AC3E}">
        <p14:creationId xmlns:p14="http://schemas.microsoft.com/office/powerpoint/2010/main" xmlns="" val="2949145043"/>
      </p:ext>
    </p:extLst>
  </p:cSld>
  <p:clrMapOvr>
    <a:masterClrMapping/>
  </p:clrMapOvr>
  <mc:AlternateContent xmlns:mc="http://schemas.openxmlformats.org/markup-compatibility/2006">
    <mc:Choice xmlns:p14="http://schemas.microsoft.com/office/powerpoint/2010/main" xmlns="" Requires="p14">
      <p:transition spd="slow" p14:dur="3400">
        <p14:revea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0" indent="0"/>
            <a:r>
              <a:rPr lang="en-US" b="1" dirty="0" smtClean="0">
                <a:solidFill>
                  <a:srgbClr val="FF0000"/>
                </a:solidFill>
                <a:latin typeface="Segoe Print" panose="02000600000000000000" pitchFamily="2" charset="0"/>
              </a:rPr>
              <a:t>Origins of </a:t>
            </a:r>
            <a:r>
              <a:rPr lang="en-US" b="1" dirty="0" smtClean="0">
                <a:solidFill>
                  <a:srgbClr val="FF0000"/>
                </a:solidFill>
                <a:latin typeface="Segoe Print" panose="02000600000000000000" pitchFamily="2" charset="0"/>
              </a:rPr>
              <a:t>the phrase</a:t>
            </a:r>
            <a:endParaRPr lang="en-GB" b="1" dirty="0"/>
          </a:p>
        </p:txBody>
      </p:sp>
      <p:sp>
        <p:nvSpPr>
          <p:cNvPr id="3" name="Content Placeholder 2"/>
          <p:cNvSpPr>
            <a:spLocks noGrp="1"/>
          </p:cNvSpPr>
          <p:nvPr>
            <p:ph idx="1"/>
          </p:nvPr>
        </p:nvSpPr>
        <p:spPr>
          <a:xfrm>
            <a:off x="457200" y="1600200"/>
            <a:ext cx="8579296" cy="4925144"/>
          </a:xfrm>
        </p:spPr>
        <p:txBody>
          <a:bodyPr>
            <a:noAutofit/>
          </a:bodyPr>
          <a:lstStyle/>
          <a:p>
            <a:pPr marL="0" indent="0">
              <a:buNone/>
            </a:pPr>
            <a:r>
              <a:rPr lang="en-US" sz="2400" dirty="0" smtClean="0">
                <a:solidFill>
                  <a:srgbClr val="FF0000"/>
                </a:solidFill>
              </a:rPr>
              <a:t>The </a:t>
            </a:r>
            <a:r>
              <a:rPr lang="en-US" sz="2400" dirty="0" err="1" smtClean="0">
                <a:solidFill>
                  <a:srgbClr val="FF0000"/>
                </a:solidFill>
              </a:rPr>
              <a:t>moonwalking</a:t>
            </a:r>
            <a:r>
              <a:rPr lang="en-US" sz="2400" dirty="0" smtClean="0">
                <a:solidFill>
                  <a:srgbClr val="FF0000"/>
                </a:solidFill>
              </a:rPr>
              <a:t> bear </a:t>
            </a:r>
            <a:r>
              <a:rPr lang="en-US" sz="2400" dirty="0" smtClean="0"/>
              <a:t>refers to a perception test undertaken for the book </a:t>
            </a:r>
            <a:r>
              <a:rPr lang="en-US" sz="2400" i="1" dirty="0" smtClean="0"/>
              <a:t>“The Invisible Gorilla (and other ways our intuition deceive us)” </a:t>
            </a:r>
            <a:r>
              <a:rPr lang="en-US" sz="2400" dirty="0" smtClean="0"/>
              <a:t>(2011). </a:t>
            </a:r>
          </a:p>
          <a:p>
            <a:pPr marL="0" indent="0">
              <a:buNone/>
            </a:pPr>
            <a:endParaRPr lang="en-US" sz="2400" dirty="0" smtClean="0"/>
          </a:p>
          <a:p>
            <a:pPr marL="0" indent="0">
              <a:buNone/>
            </a:pPr>
            <a:r>
              <a:rPr lang="en-US" sz="2400" dirty="0" smtClean="0"/>
              <a:t>The test set out to prove that our brains will only </a:t>
            </a:r>
            <a:r>
              <a:rPr lang="en-US" sz="2400" dirty="0" err="1" smtClean="0"/>
              <a:t>recognise</a:t>
            </a:r>
            <a:r>
              <a:rPr lang="en-US" sz="2400" dirty="0" smtClean="0"/>
              <a:t> things that we expect to see, sometimes missing the obvious. This has </a:t>
            </a:r>
            <a:r>
              <a:rPr lang="en-US" sz="2400" smtClean="0"/>
              <a:t>worrying implications </a:t>
            </a:r>
            <a:r>
              <a:rPr lang="en-US" sz="2400" dirty="0" smtClean="0"/>
              <a:t>for motorcycle drivers, amongst others.</a:t>
            </a:r>
            <a:endParaRPr lang="en-US" sz="2400" dirty="0" smtClean="0"/>
          </a:p>
          <a:p>
            <a:pPr marL="0" indent="0">
              <a:buNone/>
            </a:pPr>
            <a:endParaRPr lang="en-US" sz="2400" dirty="0" smtClean="0"/>
          </a:p>
          <a:p>
            <a:pPr marL="0" indent="0">
              <a:buNone/>
            </a:pPr>
            <a:endParaRPr lang="en-US" sz="2400" i="1" dirty="0"/>
          </a:p>
          <a:p>
            <a:pPr marL="0" indent="0" algn="ctr">
              <a:buNone/>
            </a:pPr>
            <a:endParaRPr lang="en-US" sz="2800" dirty="0"/>
          </a:p>
        </p:txBody>
      </p:sp>
    </p:spTree>
    <p:extLst>
      <p:ext uri="{BB962C8B-B14F-4D97-AF65-F5344CB8AC3E}">
        <p14:creationId xmlns:p14="http://schemas.microsoft.com/office/powerpoint/2010/main" xmlns="" val="226609907"/>
      </p:ext>
    </p:extLst>
  </p:cSld>
  <p:clrMapOvr>
    <a:masterClrMapping/>
  </p:clrMapOvr>
  <mc:AlternateContent xmlns:mc="http://schemas.openxmlformats.org/markup-compatibility/2006">
    <mc:Choice xmlns:p14="http://schemas.microsoft.com/office/powerpoint/2010/main" xmlns="" Requires="p14">
      <p:transition spd="slow" p14:dur="3400">
        <p14:revea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0" indent="0"/>
            <a:r>
              <a:rPr lang="en-US" b="1" dirty="0" smtClean="0">
                <a:solidFill>
                  <a:srgbClr val="FF0000"/>
                </a:solidFill>
                <a:latin typeface="Segoe Print" panose="02000600000000000000" pitchFamily="2" charset="0"/>
              </a:rPr>
              <a:t>Integration into the language</a:t>
            </a:r>
            <a:endParaRPr lang="en-GB" b="1" dirty="0"/>
          </a:p>
        </p:txBody>
      </p:sp>
      <p:sp>
        <p:nvSpPr>
          <p:cNvPr id="3" name="Content Placeholder 2"/>
          <p:cNvSpPr>
            <a:spLocks noGrp="1"/>
          </p:cNvSpPr>
          <p:nvPr>
            <p:ph idx="1"/>
          </p:nvPr>
        </p:nvSpPr>
        <p:spPr>
          <a:xfrm>
            <a:off x="457200" y="1600200"/>
            <a:ext cx="8579296" cy="4925144"/>
          </a:xfrm>
        </p:spPr>
        <p:txBody>
          <a:bodyPr>
            <a:noAutofit/>
          </a:bodyPr>
          <a:lstStyle/>
          <a:p>
            <a:pPr marL="0" indent="0">
              <a:buNone/>
            </a:pPr>
            <a:r>
              <a:rPr lang="en-US" sz="2400" dirty="0"/>
              <a:t>The </a:t>
            </a:r>
            <a:r>
              <a:rPr lang="en-US" sz="2400" dirty="0" smtClean="0"/>
              <a:t>phrase ‘</a:t>
            </a:r>
            <a:r>
              <a:rPr lang="en-US" sz="2400" dirty="0" smtClean="0">
                <a:solidFill>
                  <a:srgbClr val="FF0000"/>
                </a:solidFill>
              </a:rPr>
              <a:t>the invisible gorilla</a:t>
            </a:r>
            <a:r>
              <a:rPr lang="en-US" sz="2400" dirty="0" smtClean="0"/>
              <a:t>’ or ‘</a:t>
            </a:r>
            <a:r>
              <a:rPr lang="en-US" sz="2400" dirty="0" smtClean="0">
                <a:solidFill>
                  <a:srgbClr val="FF0000"/>
                </a:solidFill>
              </a:rPr>
              <a:t>the </a:t>
            </a:r>
            <a:r>
              <a:rPr lang="en-US" sz="2400" dirty="0" err="1" smtClean="0">
                <a:solidFill>
                  <a:srgbClr val="FF0000"/>
                </a:solidFill>
              </a:rPr>
              <a:t>moonwalking</a:t>
            </a:r>
            <a:r>
              <a:rPr lang="en-US" sz="2400" dirty="0" smtClean="0">
                <a:solidFill>
                  <a:srgbClr val="FF0000"/>
                </a:solidFill>
              </a:rPr>
              <a:t> bear</a:t>
            </a:r>
            <a:r>
              <a:rPr lang="en-US" sz="2400" dirty="0" smtClean="0"/>
              <a:t>’ (a variation on the original test) have </a:t>
            </a:r>
            <a:r>
              <a:rPr lang="en-US" sz="2400" dirty="0" smtClean="0"/>
              <a:t>evolved to become idiomatic over time.</a:t>
            </a:r>
          </a:p>
          <a:p>
            <a:pPr marL="0" indent="0">
              <a:buNone/>
            </a:pPr>
            <a:endParaRPr lang="en-US" sz="2400" dirty="0" smtClean="0"/>
          </a:p>
          <a:p>
            <a:pPr marL="0" indent="0">
              <a:buNone/>
            </a:pPr>
            <a:r>
              <a:rPr lang="en-US" sz="2400" dirty="0" smtClean="0"/>
              <a:t>This is a good example of a phrase that will become more and more common in the future as more people read the book and spread the word. It will possibly become an accepted and commonly used idiom over time. </a:t>
            </a:r>
          </a:p>
          <a:p>
            <a:pPr marL="0" indent="0">
              <a:buNone/>
            </a:pPr>
            <a:endParaRPr lang="en-US" sz="2400" dirty="0" smtClean="0"/>
          </a:p>
          <a:p>
            <a:pPr marL="0" indent="0">
              <a:buNone/>
            </a:pPr>
            <a:r>
              <a:rPr lang="en-US" sz="2400" dirty="0" smtClean="0"/>
              <a:t>It came from literature initially, but the common repetition of it in  spoken everyday language is what will (or will not) confirm its place as an accepted idiom over time.</a:t>
            </a:r>
            <a:endParaRPr lang="en-US" sz="2400" dirty="0" smtClean="0"/>
          </a:p>
          <a:p>
            <a:pPr marL="0" indent="0">
              <a:buNone/>
            </a:pPr>
            <a:endParaRPr lang="en-US" sz="2400" dirty="0" smtClean="0"/>
          </a:p>
          <a:p>
            <a:pPr marL="0" indent="0">
              <a:buNone/>
            </a:pPr>
            <a:endParaRPr lang="en-US" sz="2400" dirty="0"/>
          </a:p>
          <a:p>
            <a:pPr marL="0" indent="0" algn="ctr">
              <a:buNone/>
            </a:pPr>
            <a:endParaRPr lang="en-US" sz="2800" dirty="0"/>
          </a:p>
        </p:txBody>
      </p:sp>
    </p:spTree>
    <p:extLst>
      <p:ext uri="{BB962C8B-B14F-4D97-AF65-F5344CB8AC3E}">
        <p14:creationId xmlns:p14="http://schemas.microsoft.com/office/powerpoint/2010/main" xmlns="" val="1090594667"/>
      </p:ext>
    </p:extLst>
  </p:cSld>
  <p:clrMapOvr>
    <a:masterClrMapping/>
  </p:clrMapOvr>
  <mc:AlternateContent xmlns:mc="http://schemas.openxmlformats.org/markup-compatibility/2006">
    <mc:Choice xmlns:p14="http://schemas.microsoft.com/office/powerpoint/2010/main" xmlns="" Requires="p14">
      <p:transition spd="slow" p14:dur="3400">
        <p14:revea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Further reference</a:t>
            </a:r>
            <a:endParaRPr lang="en-GB" dirty="0"/>
          </a:p>
        </p:txBody>
      </p:sp>
      <p:sp>
        <p:nvSpPr>
          <p:cNvPr id="3" name="Content Placeholder 2"/>
          <p:cNvSpPr>
            <a:spLocks noGrp="1"/>
          </p:cNvSpPr>
          <p:nvPr>
            <p:ph idx="1"/>
          </p:nvPr>
        </p:nvSpPr>
        <p:spPr/>
        <p:txBody>
          <a:bodyPr>
            <a:normAutofit/>
          </a:bodyPr>
          <a:lstStyle/>
          <a:p>
            <a:pPr marL="0" indent="0">
              <a:buNone/>
            </a:pPr>
            <a:endParaRPr lang="en-US" sz="2800" dirty="0" smtClean="0"/>
          </a:p>
          <a:p>
            <a:pPr marL="0" indent="0">
              <a:buNone/>
            </a:pPr>
            <a:r>
              <a:rPr lang="en-US" dirty="0" smtClean="0">
                <a:hlinkClick r:id="rId2"/>
              </a:rPr>
              <a:t>https</a:t>
            </a:r>
            <a:r>
              <a:rPr lang="en-US" dirty="0" smtClean="0">
                <a:hlinkClick r:id="rId2"/>
              </a:rPr>
              <a:t>://</a:t>
            </a:r>
            <a:r>
              <a:rPr lang="en-US" dirty="0" smtClean="0">
                <a:hlinkClick r:id="rId2"/>
              </a:rPr>
              <a:t>www.youtube.com/watch?v=Ahg6qcgoay4</a:t>
            </a:r>
            <a:endParaRPr lang="en-US" dirty="0" smtClean="0"/>
          </a:p>
          <a:p>
            <a:pPr marL="0" indent="0">
              <a:buNone/>
            </a:pPr>
            <a:endParaRPr lang="en-US" dirty="0" smtClean="0"/>
          </a:p>
          <a:p>
            <a:pPr marL="0" indent="0">
              <a:buNone/>
            </a:pPr>
            <a:r>
              <a:rPr lang="en-US" dirty="0" smtClean="0">
                <a:hlinkClick r:id="rId3"/>
              </a:rPr>
              <a:t>http://www.theinvisiblegorilla.com</a:t>
            </a:r>
            <a:r>
              <a:rPr lang="en-US" dirty="0" smtClean="0">
                <a:hlinkClick r:id="rId3"/>
              </a:rPr>
              <a:t>/</a:t>
            </a:r>
            <a:endParaRPr lang="en-US" dirty="0" smtClean="0"/>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xmlns="" val="3192969422"/>
      </p:ext>
    </p:extLst>
  </p:cSld>
  <p:clrMapOvr>
    <a:masterClrMapping/>
  </p:clrMapOvr>
  <mc:AlternateContent xmlns:mc="http://schemas.openxmlformats.org/markup-compatibility/2006">
    <mc:Choice xmlns:p14="http://schemas.microsoft.com/office/powerpoint/2010/main" xmlns="" Requires="p14">
      <p:transition spd="slow" p14:dur="3400">
        <p14:reveal/>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693</TotalTime>
  <Words>199</Words>
  <Application>Microsoft Office PowerPoint</Application>
  <PresentationFormat>On-screen Show (4:3)</PresentationFormat>
  <Paragraphs>23</Paragraphs>
  <Slides>5</Slides>
  <Notes>1</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General Sentence of the day</vt:lpstr>
      <vt:lpstr>Slide 2</vt:lpstr>
      <vt:lpstr>Origins of the phrase</vt:lpstr>
      <vt:lpstr>Integration into the language</vt:lpstr>
      <vt:lpstr>Further reference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Wind-Up Bird Chronicle</dc:title>
  <dc:creator>Image 17</dc:creator>
  <cp:lastModifiedBy>Jirasak</cp:lastModifiedBy>
  <cp:revision>81</cp:revision>
  <dcterms:created xsi:type="dcterms:W3CDTF">2012-04-16T03:40:06Z</dcterms:created>
  <dcterms:modified xsi:type="dcterms:W3CDTF">2014-12-09T12:30:06Z</dcterms:modified>
</cp:coreProperties>
</file>