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78" r:id="rId4"/>
    <p:sldId id="280" r:id="rId5"/>
    <p:sldId id="279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Problems of Thai-English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Main Problems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Wrong phrases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Repeating </a:t>
            </a:r>
            <a:r>
              <a:rPr lang="en-US" sz="5400" dirty="0" smtClean="0"/>
              <a:t>inaccurate </a:t>
            </a:r>
            <a:r>
              <a:rPr lang="en-US" sz="5400" dirty="0" smtClean="0">
                <a:solidFill>
                  <a:srgbClr val="FF0000"/>
                </a:solidFill>
              </a:rPr>
              <a:t>non-English phrases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              It’s the same  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Same</a:t>
            </a:r>
            <a:r>
              <a:rPr lang="en-US" sz="2400" dirty="0">
                <a:solidFill>
                  <a:srgbClr val="FF0000"/>
                </a:solidFill>
              </a:rPr>
              <a:t>, same but different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 smtClean="0"/>
              <a:t>(This phrase is technically wrong, on many levels)</a:t>
            </a: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67944" y="400506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50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Pronunciation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The</a:t>
            </a:r>
            <a:r>
              <a:rPr lang="en-US" sz="5400" dirty="0" smtClean="0">
                <a:solidFill>
                  <a:srgbClr val="FF0000"/>
                </a:solidFill>
              </a:rPr>
              <a:t> r / l </a:t>
            </a:r>
            <a:r>
              <a:rPr lang="en-US" sz="5400" dirty="0" smtClean="0"/>
              <a:t>sounds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eally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eally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/>
              <a:t> is spoken with </a:t>
            </a:r>
            <a:r>
              <a:rPr lang="en-US" sz="2400" dirty="0" smtClean="0">
                <a:solidFill>
                  <a:srgbClr val="FF0000"/>
                </a:solidFill>
              </a:rPr>
              <a:t>lips pursed together</a:t>
            </a:r>
            <a:r>
              <a:rPr lang="en-US" sz="2400" dirty="0" smtClean="0"/>
              <a:t>. 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</a:t>
            </a:r>
            <a:r>
              <a:rPr lang="en-US" sz="2400" dirty="0" smtClean="0"/>
              <a:t> is spoken with the </a:t>
            </a:r>
            <a:r>
              <a:rPr lang="en-US" sz="2400" dirty="0" smtClean="0">
                <a:solidFill>
                  <a:srgbClr val="FF0000"/>
                </a:solidFill>
              </a:rPr>
              <a:t>tongue.</a:t>
            </a: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55976" y="3429000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Pronunciation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The</a:t>
            </a:r>
            <a:r>
              <a:rPr lang="en-US" sz="5400" dirty="0" smtClean="0">
                <a:solidFill>
                  <a:srgbClr val="FF0000"/>
                </a:solidFill>
              </a:rPr>
              <a:t> v / w </a:t>
            </a:r>
            <a:r>
              <a:rPr lang="en-US" sz="5400" dirty="0" smtClean="0"/>
              <a:t>sounds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ery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w</a:t>
            </a:r>
            <a:r>
              <a:rPr lang="en-US" dirty="0" err="1" smtClean="0"/>
              <a:t>ery</a:t>
            </a:r>
            <a:endParaRPr lang="en-US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</a:t>
            </a:r>
            <a:r>
              <a:rPr lang="en-US" sz="2400" dirty="0" smtClean="0"/>
              <a:t> is spoken by </a:t>
            </a:r>
            <a:r>
              <a:rPr lang="en-US" sz="2400" dirty="0" smtClean="0">
                <a:solidFill>
                  <a:srgbClr val="FF0000"/>
                </a:solidFill>
              </a:rPr>
              <a:t>biting the bottom lip</a:t>
            </a:r>
            <a:r>
              <a:rPr lang="en-US" sz="2400" dirty="0" smtClean="0"/>
              <a:t>. 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is spoken by the </a:t>
            </a:r>
            <a:r>
              <a:rPr lang="en-US" sz="2400" dirty="0" smtClean="0">
                <a:solidFill>
                  <a:srgbClr val="FF0000"/>
                </a:solidFill>
              </a:rPr>
              <a:t>pursing the lips together </a:t>
            </a:r>
            <a:r>
              <a:rPr lang="en-US" sz="2400" dirty="0" smtClean="0"/>
              <a:t>(same as r).</a:t>
            </a: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55976" y="3429000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80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Pronunciation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The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sh</a:t>
            </a:r>
            <a:r>
              <a:rPr lang="en-US" sz="5400" dirty="0" smtClean="0">
                <a:solidFill>
                  <a:srgbClr val="FF0000"/>
                </a:solidFill>
              </a:rPr>
              <a:t> / </a:t>
            </a:r>
            <a:r>
              <a:rPr lang="en-US" sz="5400" dirty="0" err="1" smtClean="0">
                <a:solidFill>
                  <a:srgbClr val="FF0000"/>
                </a:solidFill>
              </a:rPr>
              <a:t>ch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sounds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ch</a:t>
            </a:r>
            <a:r>
              <a:rPr lang="en-US" dirty="0" smtClean="0"/>
              <a:t>eat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sh</a:t>
            </a:r>
            <a:r>
              <a:rPr lang="en-US" dirty="0" smtClean="0"/>
              <a:t>eet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ch</a:t>
            </a:r>
            <a:r>
              <a:rPr lang="en-US" sz="2400" dirty="0" smtClean="0"/>
              <a:t> is spoken by </a:t>
            </a:r>
            <a:r>
              <a:rPr lang="en-US" sz="2400" dirty="0" smtClean="0">
                <a:solidFill>
                  <a:srgbClr val="FF0000"/>
                </a:solidFill>
              </a:rPr>
              <a:t>forcing more air out</a:t>
            </a:r>
            <a:r>
              <a:rPr lang="en-US" sz="2400" dirty="0" smtClean="0"/>
              <a:t>. </a:t>
            </a:r>
          </a:p>
          <a:p>
            <a:pPr marL="0" indent="0" algn="ctr">
              <a:buNone/>
            </a:pPr>
            <a:r>
              <a:rPr lang="en-US" sz="2400" dirty="0" err="1">
                <a:solidFill>
                  <a:srgbClr val="FF0000"/>
                </a:solidFill>
              </a:rPr>
              <a:t>s</a:t>
            </a:r>
            <a:r>
              <a:rPr lang="en-US" sz="2400" dirty="0" err="1" smtClean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spoken by </a:t>
            </a:r>
            <a:r>
              <a:rPr lang="en-US" sz="2400" dirty="0" smtClean="0">
                <a:solidFill>
                  <a:srgbClr val="FF0000"/>
                </a:solidFill>
              </a:rPr>
              <a:t>softly blowing air out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55976" y="3429000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73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Pronunciation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The</a:t>
            </a:r>
            <a:r>
              <a:rPr lang="en-US" sz="5400" dirty="0" smtClean="0">
                <a:solidFill>
                  <a:srgbClr val="FF0000"/>
                </a:solidFill>
              </a:rPr>
              <a:t> t / d </a:t>
            </a:r>
            <a:r>
              <a:rPr lang="en-US" sz="5400" dirty="0" smtClean="0"/>
              <a:t>sounds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bu</a:t>
            </a:r>
            <a:r>
              <a:rPr lang="en-US" u="sng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bu</a:t>
            </a:r>
            <a:r>
              <a:rPr lang="en-US" u="sng" dirty="0" smtClean="0">
                <a:solidFill>
                  <a:srgbClr val="FF0000"/>
                </a:solidFill>
              </a:rPr>
              <a:t>d</a:t>
            </a:r>
          </a:p>
          <a:p>
            <a:pPr marL="0" indent="0" algn="ctr">
              <a:buNone/>
            </a:pP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55976" y="3429000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62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Pronunciation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The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ed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sound at the end of words is </a:t>
            </a:r>
            <a:r>
              <a:rPr lang="en-US" sz="5400" dirty="0" smtClean="0">
                <a:solidFill>
                  <a:srgbClr val="FF0000"/>
                </a:solidFill>
              </a:rPr>
              <a:t>missing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demand</a:t>
            </a:r>
            <a:r>
              <a:rPr lang="en-US" u="sng" dirty="0" smtClean="0">
                <a:solidFill>
                  <a:srgbClr val="FF0000"/>
                </a:solidFill>
              </a:rPr>
              <a:t>ed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demand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4221088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314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Pronunciation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The</a:t>
            </a:r>
            <a:r>
              <a:rPr lang="en-US" sz="5400" dirty="0" smtClean="0">
                <a:solidFill>
                  <a:srgbClr val="FF0000"/>
                </a:solidFill>
              </a:rPr>
              <a:t> s </a:t>
            </a:r>
            <a:r>
              <a:rPr lang="en-US" sz="5400" dirty="0" smtClean="0"/>
              <a:t>sound at the end of words is </a:t>
            </a:r>
            <a:r>
              <a:rPr lang="en-US" sz="5400" dirty="0" smtClean="0">
                <a:solidFill>
                  <a:srgbClr val="FF0000"/>
                </a:solidFill>
              </a:rPr>
              <a:t>missing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cat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cat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9992" y="4221088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08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Tone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</a:t>
            </a:r>
            <a:r>
              <a:rPr lang="en-US" sz="5400" dirty="0" smtClean="0">
                <a:solidFill>
                  <a:srgbClr val="FF0000"/>
                </a:solidFill>
              </a:rPr>
              <a:t>final syllable </a:t>
            </a:r>
            <a:r>
              <a:rPr lang="en-US" sz="5400" dirty="0" smtClean="0"/>
              <a:t>pronunciation is </a:t>
            </a:r>
            <a:r>
              <a:rPr lang="en-US" sz="5400" dirty="0" smtClean="0">
                <a:solidFill>
                  <a:srgbClr val="FF0000"/>
                </a:solidFill>
              </a:rPr>
              <a:t>too strong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(UK) Computer               </a:t>
            </a:r>
            <a:r>
              <a:rPr lang="en-US" sz="2400" dirty="0" err="1" smtClean="0"/>
              <a:t>Comput</a:t>
            </a:r>
            <a:r>
              <a:rPr lang="en-US" sz="2400" dirty="0" smtClean="0">
                <a:solidFill>
                  <a:srgbClr val="FF0000"/>
                </a:solidFill>
              </a:rPr>
              <a:t>-uh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(US) </a:t>
            </a:r>
            <a:r>
              <a:rPr lang="en-US" sz="2400" dirty="0">
                <a:solidFill>
                  <a:srgbClr val="FF0000"/>
                </a:solidFill>
              </a:rPr>
              <a:t>Computer </a:t>
            </a:r>
            <a:r>
              <a:rPr lang="en-US" sz="2400" dirty="0" smtClean="0">
                <a:solidFill>
                  <a:srgbClr val="FF0000"/>
                </a:solidFill>
              </a:rPr>
              <a:t>               </a:t>
            </a:r>
            <a:r>
              <a:rPr lang="en-US" sz="2400" dirty="0" err="1" smtClean="0"/>
              <a:t>Comput</a:t>
            </a:r>
            <a:r>
              <a:rPr lang="en-US" sz="2400" dirty="0" err="1" smtClean="0">
                <a:solidFill>
                  <a:srgbClr val="FF0000"/>
                </a:solidFill>
              </a:rPr>
              <a:t>-uhr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(Thai) </a:t>
            </a:r>
            <a:r>
              <a:rPr lang="en-US" sz="2400" dirty="0">
                <a:solidFill>
                  <a:srgbClr val="FF0000"/>
                </a:solidFill>
              </a:rPr>
              <a:t>Computer </a:t>
            </a:r>
            <a:r>
              <a:rPr lang="en-US" sz="2400" dirty="0" smtClean="0">
                <a:solidFill>
                  <a:srgbClr val="FF0000"/>
                </a:solidFill>
              </a:rPr>
              <a:t>            </a:t>
            </a:r>
            <a:r>
              <a:rPr lang="en-US" sz="2400" dirty="0" err="1" smtClean="0"/>
              <a:t>Comput</a:t>
            </a:r>
            <a:r>
              <a:rPr lang="en-US" sz="2400" dirty="0" err="1" smtClean="0">
                <a:solidFill>
                  <a:srgbClr val="FF0000"/>
                </a:solidFill>
              </a:rPr>
              <a:t>-errRR</a:t>
            </a:r>
            <a:r>
              <a:rPr lang="en-US" sz="2400" dirty="0" smtClean="0">
                <a:solidFill>
                  <a:srgbClr val="FF0000"/>
                </a:solidFill>
              </a:rPr>
              <a:t> !!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4869160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00506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4437112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45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Verb tense </a:t>
            </a:r>
            <a:r>
              <a:rPr lang="en-GB" dirty="0" smtClean="0"/>
              <a:t>Tone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Basic verb tenses</a:t>
            </a:r>
            <a:r>
              <a:rPr lang="en-US" sz="5400" dirty="0" smtClean="0"/>
              <a:t> are often </a:t>
            </a:r>
            <a:r>
              <a:rPr lang="en-US" sz="5400" dirty="0" smtClean="0">
                <a:solidFill>
                  <a:srgbClr val="FF0000"/>
                </a:solidFill>
              </a:rPr>
              <a:t>wrong</a:t>
            </a:r>
            <a:r>
              <a:rPr lang="en-US" sz="5400" dirty="0" smtClean="0"/>
              <a:t> or </a:t>
            </a:r>
            <a:r>
              <a:rPr lang="en-US" sz="5400" dirty="0" smtClean="0">
                <a:solidFill>
                  <a:srgbClr val="FF0000"/>
                </a:solidFill>
              </a:rPr>
              <a:t>missing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 smtClean="0"/>
              <a:t> I </a:t>
            </a:r>
            <a:r>
              <a:rPr lang="en-US" sz="2400" dirty="0" smtClean="0">
                <a:solidFill>
                  <a:srgbClr val="FF0000"/>
                </a:solidFill>
              </a:rPr>
              <a:t>will</a:t>
            </a:r>
            <a:r>
              <a:rPr lang="en-US" sz="2400" dirty="0" smtClean="0"/>
              <a:t> not go             I not go</a:t>
            </a:r>
          </a:p>
          <a:p>
            <a:pPr marL="0" indent="0" algn="ctr">
              <a:buNone/>
            </a:pPr>
            <a:r>
              <a:rPr lang="en-US" sz="2400" dirty="0" smtClean="0"/>
              <a:t>   Yesterday, I went home             Yesterday, I </a:t>
            </a:r>
            <a:r>
              <a:rPr lang="en-US" sz="2400" dirty="0" smtClean="0">
                <a:solidFill>
                  <a:srgbClr val="FF0000"/>
                </a:solidFill>
              </a:rPr>
              <a:t>go</a:t>
            </a:r>
            <a:r>
              <a:rPr lang="en-US" sz="2400" dirty="0" smtClean="0"/>
              <a:t> home</a:t>
            </a: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400506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72000" y="4437112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640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205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Common Problems of Thai-English</vt:lpstr>
      <vt:lpstr>Pronunciation</vt:lpstr>
      <vt:lpstr>Pronunciation</vt:lpstr>
      <vt:lpstr>Pronunciation</vt:lpstr>
      <vt:lpstr>Pronunciation</vt:lpstr>
      <vt:lpstr>Pronunciation</vt:lpstr>
      <vt:lpstr>Pronunciation</vt:lpstr>
      <vt:lpstr>Tone problems</vt:lpstr>
      <vt:lpstr>Verb tense Tone problems</vt:lpstr>
      <vt:lpstr>Wrong phrases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74</cp:revision>
  <dcterms:created xsi:type="dcterms:W3CDTF">2012-04-16T03:40:06Z</dcterms:created>
  <dcterms:modified xsi:type="dcterms:W3CDTF">2014-03-25T00:35:18Z</dcterms:modified>
</cp:coreProperties>
</file>