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67" r:id="rId4"/>
    <p:sldId id="265" r:id="rId5"/>
    <p:sldId id="271" r:id="rId6"/>
    <p:sldId id="270" r:id="rId7"/>
    <p:sldId id="276" r:id="rId8"/>
    <p:sldId id="274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57" autoAdjust="0"/>
    <p:restoredTop sz="94660"/>
  </p:normalViewPr>
  <p:slideViewPr>
    <p:cSldViewPr>
      <p:cViewPr>
        <p:scale>
          <a:sx n="100" d="100"/>
          <a:sy n="100" d="100"/>
        </p:scale>
        <p:origin x="342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36099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86870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904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8653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41963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4040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1681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2869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87088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021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11971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Pronunciation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0018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To get an A you need to score 80%+ overall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     </a:t>
            </a:r>
            <a:r>
              <a:rPr lang="en-US" sz="3600" dirty="0">
                <a:solidFill>
                  <a:srgbClr val="00B050"/>
                </a:solidFill>
              </a:rPr>
              <a:t> </a:t>
            </a:r>
            <a:r>
              <a:rPr lang="en-US" sz="3600" dirty="0" smtClean="0">
                <a:solidFill>
                  <a:srgbClr val="00B050"/>
                </a:solidFill>
              </a:rPr>
              <a:t>A </a:t>
            </a:r>
            <a:r>
              <a:rPr lang="en-US" sz="3600" dirty="0" smtClean="0"/>
              <a:t>	(80–100)</a:t>
            </a:r>
          </a:p>
          <a:p>
            <a:r>
              <a:rPr lang="en-US" sz="3600" dirty="0" smtClean="0"/>
              <a:t>      B +	(75-80)</a:t>
            </a:r>
          </a:p>
          <a:p>
            <a:r>
              <a:rPr lang="en-US" sz="3600" dirty="0"/>
              <a:t>      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lang="en-US" sz="3600" dirty="0" smtClean="0"/>
              <a:t> 	(70-75)</a:t>
            </a:r>
          </a:p>
          <a:p>
            <a:r>
              <a:rPr lang="en-US" sz="3600" dirty="0" smtClean="0"/>
              <a:t>      C+	(65-70)</a:t>
            </a:r>
            <a:endParaRPr lang="en-US" sz="3600" dirty="0"/>
          </a:p>
          <a:p>
            <a:r>
              <a:rPr lang="en-US" sz="3600" dirty="0"/>
              <a:t>      </a:t>
            </a:r>
            <a:r>
              <a:rPr lang="en-US" sz="3600" dirty="0" smtClean="0">
                <a:solidFill>
                  <a:srgbClr val="00B050"/>
                </a:solidFill>
              </a:rPr>
              <a:t>C</a:t>
            </a:r>
            <a:r>
              <a:rPr lang="en-US" sz="3600" dirty="0" smtClean="0"/>
              <a:t> 	(60–65)</a:t>
            </a:r>
          </a:p>
          <a:p>
            <a:r>
              <a:rPr lang="en-US" sz="3600" dirty="0" smtClean="0"/>
              <a:t>      D+	(55-60)</a:t>
            </a:r>
            <a:endParaRPr lang="en-US" sz="3600" dirty="0"/>
          </a:p>
          <a:p>
            <a:r>
              <a:rPr lang="en-US" sz="3600" dirty="0"/>
              <a:t>      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en-US" sz="3600" dirty="0" smtClean="0"/>
              <a:t> 	(45–55)</a:t>
            </a:r>
          </a:p>
          <a:p>
            <a:endParaRPr lang="en-US" sz="3600" dirty="0"/>
          </a:p>
          <a:p>
            <a:r>
              <a:rPr lang="en-US" sz="3600" dirty="0"/>
              <a:t>      </a:t>
            </a:r>
            <a:r>
              <a:rPr lang="en-US" sz="3600" b="1" dirty="0">
                <a:solidFill>
                  <a:srgbClr val="FF0000"/>
                </a:solidFill>
              </a:rPr>
              <a:t>F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	</a:t>
            </a:r>
            <a:r>
              <a:rPr lang="en-US" sz="2900" dirty="0" smtClean="0"/>
              <a:t>(</a:t>
            </a:r>
            <a:r>
              <a:rPr lang="en-US" sz="3600" dirty="0" smtClean="0"/>
              <a:t>Less than 45… </a:t>
            </a:r>
            <a:r>
              <a:rPr lang="en-US" sz="2900" dirty="0" smtClean="0"/>
              <a:t>spend one week in the IIS dungeon)</a:t>
            </a:r>
            <a:endParaRPr lang="en-US" sz="29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981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English Pronunciation?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900" dirty="0" smtClean="0"/>
              <a:t>This may sounds like a simple question. </a:t>
            </a:r>
          </a:p>
          <a:p>
            <a:pPr marL="0" indent="0">
              <a:buNone/>
            </a:pPr>
            <a:endParaRPr lang="en-US" sz="3900" dirty="0"/>
          </a:p>
          <a:p>
            <a:pPr marL="0" indent="0">
              <a:buNone/>
            </a:pPr>
            <a:r>
              <a:rPr lang="en-US" sz="3900" dirty="0" smtClean="0"/>
              <a:t>Indeed, this course (EN203 English Pronunciation), is based on </a:t>
            </a:r>
            <a:r>
              <a:rPr lang="en-US" sz="3900" i="1" dirty="0" smtClean="0"/>
              <a:t>how to pronounce the English language.</a:t>
            </a:r>
          </a:p>
          <a:p>
            <a:pPr marL="0" indent="0">
              <a:buNone/>
            </a:pPr>
            <a:endParaRPr lang="en-US" sz="3900" i="1" dirty="0"/>
          </a:p>
          <a:p>
            <a:pPr marL="0" indent="0">
              <a:buNone/>
            </a:pPr>
            <a:r>
              <a:rPr lang="en-US" sz="3900" dirty="0" smtClean="0"/>
              <a:t>However</a:t>
            </a:r>
            <a:r>
              <a:rPr lang="en-US" sz="3900" i="1" dirty="0" smtClean="0"/>
              <a:t>,</a:t>
            </a:r>
            <a:r>
              <a:rPr lang="en-US" sz="3900" dirty="0" smtClean="0"/>
              <a:t> we will go into more interesting details and look at the technical side of it as well as </a:t>
            </a:r>
            <a:r>
              <a:rPr lang="en-US" sz="3900" dirty="0" err="1" smtClean="0"/>
              <a:t>analysing</a:t>
            </a:r>
            <a:r>
              <a:rPr lang="en-US" sz="3900" dirty="0" smtClean="0"/>
              <a:t> the regional variations from around the world.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Basis of this course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main basis of this course is the </a:t>
            </a:r>
            <a:r>
              <a:rPr lang="en-US" dirty="0" smtClean="0">
                <a:solidFill>
                  <a:srgbClr val="FF0000"/>
                </a:solidFill>
              </a:rPr>
              <a:t>IPA</a:t>
            </a:r>
            <a:r>
              <a:rPr lang="en-US" dirty="0" smtClean="0"/>
              <a:t>, which stands for </a:t>
            </a:r>
            <a:r>
              <a:rPr lang="en-US" i="1" dirty="0" smtClean="0">
                <a:solidFill>
                  <a:srgbClr val="FF0000"/>
                </a:solidFill>
              </a:rPr>
              <a:t>INTERNATIONAL PHONETIC ALPHABET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IPA is a set of symbols (do not confuse them with letters) that lay out exactly how words should sound when they are pronounced.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IPA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To give a quick example of the IPA, think of the word “</a:t>
            </a:r>
            <a:r>
              <a:rPr lang="en-US" sz="4400" dirty="0" smtClean="0">
                <a:solidFill>
                  <a:srgbClr val="FF0000"/>
                </a:solidFill>
              </a:rPr>
              <a:t>crazy</a:t>
            </a:r>
            <a:r>
              <a:rPr lang="en-US" sz="4400" dirty="0" smtClean="0"/>
              <a:t>.” 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4400" dirty="0" smtClean="0"/>
              <a:t>How might you guess it was pronounced if you did not already know?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7927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Crazy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So with a variety of possibilities for how it can be pronounced, how can we actually be sure of the correct way to pronounce it?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3600" dirty="0" smtClean="0"/>
              <a:t>The answer is to look at the IPA form: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5800" dirty="0" smtClean="0">
                <a:solidFill>
                  <a:srgbClr val="FF0000"/>
                </a:solidFill>
              </a:rPr>
              <a:t>/k r </a:t>
            </a:r>
            <a:r>
              <a:rPr lang="en-US" sz="5800" dirty="0" err="1" smtClean="0">
                <a:solidFill>
                  <a:srgbClr val="FF0000"/>
                </a:solidFill>
              </a:rPr>
              <a:t>eɪ</a:t>
            </a:r>
            <a:r>
              <a:rPr lang="en-US" sz="5800" dirty="0" smtClean="0">
                <a:solidFill>
                  <a:srgbClr val="FF0000"/>
                </a:solidFill>
              </a:rPr>
              <a:t> z </a:t>
            </a:r>
            <a:r>
              <a:rPr lang="en-US" sz="5800" dirty="0" err="1" smtClean="0">
                <a:solidFill>
                  <a:srgbClr val="FF0000"/>
                </a:solidFill>
              </a:rPr>
              <a:t>i</a:t>
            </a:r>
            <a:r>
              <a:rPr lang="en-US" sz="5800" dirty="0" smtClean="0">
                <a:solidFill>
                  <a:srgbClr val="FF0000"/>
                </a:solidFill>
              </a:rPr>
              <a:t>/</a:t>
            </a:r>
          </a:p>
          <a:p>
            <a:pPr marL="0" indent="0">
              <a:buNone/>
            </a:pPr>
            <a:endParaRPr lang="en-US" sz="2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 smtClean="0"/>
              <a:t>(Each separate symbol, represents a specific sound)</a:t>
            </a:r>
            <a:endParaRPr lang="en-US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4338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the IPA form of a word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 recommend using </a:t>
            </a:r>
            <a:r>
              <a:rPr lang="en-US" sz="3600" i="1" dirty="0" smtClean="0">
                <a:solidFill>
                  <a:srgbClr val="FF0000"/>
                </a:solidFill>
              </a:rPr>
              <a:t>dictionary.com</a:t>
            </a:r>
            <a:r>
              <a:rPr lang="en-US" sz="3600" dirty="0" smtClean="0"/>
              <a:t>, or an app for your smartphone (“</a:t>
            </a:r>
            <a:r>
              <a:rPr lang="en-US" sz="3600" i="1" dirty="0" smtClean="0"/>
              <a:t>pronunroid</a:t>
            </a:r>
            <a:r>
              <a:rPr lang="en-US" sz="3600" dirty="0" smtClean="0"/>
              <a:t>” is good for android phones).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3600" dirty="0" smtClean="0"/>
              <a:t>Dictionary.com shows it like this (when you click on the IPA option):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859"/>
          <a:stretch/>
        </p:blipFill>
        <p:spPr>
          <a:xfrm>
            <a:off x="1331640" y="5013176"/>
            <a:ext cx="6336704" cy="138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347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this course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We will go through the main symbols of the IPA, one at a time, in order to enable you to build up your knowledge of the IPA chart and its sounds.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The aim is to enable you to convert written words into their IPA form, and vice versa.</a:t>
            </a: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9704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" t="-35" b="29597"/>
          <a:stretch/>
        </p:blipFill>
        <p:spPr>
          <a:xfrm>
            <a:off x="3419872" y="1268760"/>
            <a:ext cx="2304256" cy="503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5273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314</Words>
  <Application>Microsoft Office PowerPoint</Application>
  <PresentationFormat>นำเสนอทางหน้าจอ (4:3)</PresentationFormat>
  <Paragraphs>61</Paragraphs>
  <Slides>9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Office Theme</vt:lpstr>
      <vt:lpstr>English Pronunciation</vt:lpstr>
      <vt:lpstr>Scores</vt:lpstr>
      <vt:lpstr>What is English Pronunciation?</vt:lpstr>
      <vt:lpstr>Basis of this course</vt:lpstr>
      <vt:lpstr>The IPA</vt:lpstr>
      <vt:lpstr>Crazy</vt:lpstr>
      <vt:lpstr>How to find the IPA form of a word</vt:lpstr>
      <vt:lpstr>During this course</vt:lpstr>
      <vt:lpstr>The chart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- Ghost Windows -</cp:lastModifiedBy>
  <cp:revision>61</cp:revision>
  <dcterms:created xsi:type="dcterms:W3CDTF">2012-04-16T03:40:06Z</dcterms:created>
  <dcterms:modified xsi:type="dcterms:W3CDTF">2014-02-24T02:07:38Z</dcterms:modified>
</cp:coreProperties>
</file>