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59" r:id="rId17"/>
    <p:sldId id="26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IEN </a:t>
            </a:r>
            <a:r>
              <a:rPr lang="en-US" dirty="0" smtClean="0"/>
              <a:t>104 exam topics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</a:t>
            </a:r>
            <a:r>
              <a:rPr lang="en-US" dirty="0" smtClean="0"/>
              <a:t>14 Exam topics</a:t>
            </a:r>
            <a:endParaRPr lang="en-US" dirty="0" smtClean="0"/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richard.b@bu.ac.th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133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Final Preparation – Part 1 (50 points)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smtClean="0">
                <a:solidFill>
                  <a:schemeClr val="accent3">
                    <a:lumMod val="50000"/>
                  </a:schemeClr>
                </a:solidFill>
              </a:rPr>
              <a:t>6. SO and BECAUSE </a:t>
            </a:r>
          </a:p>
          <a:p>
            <a:pPr marL="0" lvl="0" indent="0">
              <a:buNone/>
            </a:pPr>
            <a:r>
              <a:rPr lang="en-US" b="1" smtClean="0">
                <a:solidFill>
                  <a:srgbClr val="C00000"/>
                </a:solidFill>
              </a:rPr>
              <a:t>SO</a:t>
            </a:r>
            <a:r>
              <a:rPr lang="en-US" smtClean="0"/>
              <a:t> goes </a:t>
            </a:r>
            <a:r>
              <a:rPr lang="en-US"/>
              <a:t>with the </a:t>
            </a:r>
            <a:r>
              <a:rPr lang="en-US" b="1">
                <a:solidFill>
                  <a:srgbClr val="C00000"/>
                </a:solidFill>
              </a:rPr>
              <a:t>result or </a:t>
            </a:r>
            <a:r>
              <a:rPr lang="en-US" b="1" smtClean="0">
                <a:solidFill>
                  <a:srgbClr val="C00000"/>
                </a:solidFill>
              </a:rPr>
              <a:t>effect </a:t>
            </a:r>
          </a:p>
          <a:p>
            <a:pPr marL="0" lvl="0" indent="0">
              <a:buNone/>
            </a:pPr>
            <a:r>
              <a:rPr lang="en-US" b="1" smtClean="0">
                <a:solidFill>
                  <a:srgbClr val="C00000"/>
                </a:solidFill>
              </a:rPr>
              <a:t>BECAUSE</a:t>
            </a:r>
            <a:r>
              <a:rPr lang="en-US" smtClean="0"/>
              <a:t> </a:t>
            </a:r>
            <a:r>
              <a:rPr lang="en-US"/>
              <a:t>goes with the </a:t>
            </a:r>
            <a:r>
              <a:rPr lang="en-US" b="1" smtClean="0">
                <a:solidFill>
                  <a:srgbClr val="C00000"/>
                </a:solidFill>
              </a:rPr>
              <a:t>cause</a:t>
            </a:r>
            <a:r>
              <a:rPr lang="en-US" smtClean="0"/>
              <a:t> </a:t>
            </a:r>
          </a:p>
          <a:p>
            <a:pPr marL="0" lvl="0" indent="0">
              <a:buNone/>
            </a:pPr>
            <a:r>
              <a:rPr lang="en-US" smtClean="0"/>
              <a:t>Use </a:t>
            </a:r>
            <a:r>
              <a:rPr lang="en-US"/>
              <a:t>a comma before </a:t>
            </a:r>
            <a:r>
              <a:rPr lang="en-US" b="1" smtClean="0">
                <a:solidFill>
                  <a:srgbClr val="C00000"/>
                </a:solidFill>
              </a:rPr>
              <a:t>so</a:t>
            </a:r>
            <a:r>
              <a:rPr lang="en-US" smtClean="0"/>
              <a:t>, </a:t>
            </a:r>
            <a:r>
              <a:rPr lang="en-US"/>
              <a:t>but not before </a:t>
            </a:r>
            <a:r>
              <a:rPr lang="en-US" b="1" smtClean="0">
                <a:solidFill>
                  <a:srgbClr val="C00000"/>
                </a:solidFill>
              </a:rPr>
              <a:t>because</a:t>
            </a:r>
            <a:r>
              <a:rPr lang="en-US" smtClean="0"/>
              <a:t>, EXCEPT – when </a:t>
            </a:r>
            <a:r>
              <a:rPr lang="en-US"/>
              <a:t>because starts a sentence, use a comma after that phrase </a:t>
            </a:r>
            <a:r>
              <a:rPr lang="en-US" smtClean="0"/>
              <a:t>(“Because </a:t>
            </a:r>
            <a:r>
              <a:rPr lang="en-US"/>
              <a:t>it was raining, I took my umbrella</a:t>
            </a:r>
            <a:r>
              <a:rPr lang="en-US" smtClean="0"/>
              <a:t>.”)</a:t>
            </a:r>
          </a:p>
          <a:p>
            <a:pPr lvl="0"/>
            <a:r>
              <a:rPr lang="en-US" smtClean="0"/>
              <a:t>page </a:t>
            </a:r>
            <a:r>
              <a:rPr lang="en-US"/>
              <a:t>49 and </a:t>
            </a:r>
            <a:r>
              <a:rPr lang="en-US" smtClean="0"/>
              <a:t>51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906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Final Preparation – Part 1 (50 points)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smtClean="0">
                <a:solidFill>
                  <a:schemeClr val="accent3">
                    <a:lumMod val="50000"/>
                  </a:schemeClr>
                </a:solidFill>
              </a:rPr>
              <a:t>7. </a:t>
            </a:r>
            <a:r>
              <a:rPr lang="en-US" b="1">
                <a:solidFill>
                  <a:schemeClr val="accent3">
                    <a:lumMod val="50000"/>
                  </a:schemeClr>
                </a:solidFill>
              </a:rPr>
              <a:t>Want to, </a:t>
            </a:r>
            <a:r>
              <a:rPr lang="en-US" b="1" smtClean="0">
                <a:solidFill>
                  <a:schemeClr val="accent3">
                    <a:lumMod val="50000"/>
                  </a:schemeClr>
                </a:solidFill>
              </a:rPr>
              <a:t>Would </a:t>
            </a:r>
            <a:r>
              <a:rPr lang="en-US" b="1">
                <a:solidFill>
                  <a:schemeClr val="accent3">
                    <a:lumMod val="50000"/>
                  </a:schemeClr>
                </a:solidFill>
              </a:rPr>
              <a:t>like to, </a:t>
            </a:r>
            <a:r>
              <a:rPr lang="en-US" b="1" smtClean="0">
                <a:solidFill>
                  <a:schemeClr val="accent3">
                    <a:lumMod val="50000"/>
                  </a:schemeClr>
                </a:solidFill>
              </a:rPr>
              <a:t>Have </a:t>
            </a:r>
            <a:r>
              <a:rPr lang="en-US" b="1">
                <a:solidFill>
                  <a:schemeClr val="accent3">
                    <a:lumMod val="50000"/>
                  </a:schemeClr>
                </a:solidFill>
              </a:rPr>
              <a:t>to </a:t>
            </a:r>
            <a:endParaRPr lang="en-US" b="1" smtClean="0">
              <a:solidFill>
                <a:schemeClr val="accent3">
                  <a:lumMod val="50000"/>
                </a:schemeClr>
              </a:solidFill>
            </a:endParaRPr>
          </a:p>
          <a:p>
            <a:pPr marL="0" lvl="0" indent="0">
              <a:buNone/>
            </a:pPr>
            <a:r>
              <a:rPr lang="en-US" b="1" smtClean="0">
                <a:solidFill>
                  <a:srgbClr val="C00000"/>
                </a:solidFill>
              </a:rPr>
              <a:t>Want to</a:t>
            </a:r>
            <a:r>
              <a:rPr lang="en-US" smtClean="0"/>
              <a:t> and </a:t>
            </a:r>
            <a:r>
              <a:rPr lang="en-US" b="1" smtClean="0">
                <a:solidFill>
                  <a:srgbClr val="C00000"/>
                </a:solidFill>
              </a:rPr>
              <a:t>Would like to </a:t>
            </a:r>
            <a:r>
              <a:rPr lang="en-US" smtClean="0"/>
              <a:t>are the same</a:t>
            </a:r>
            <a:endParaRPr lang="en-US"/>
          </a:p>
          <a:p>
            <a:pPr lvl="0"/>
            <a:r>
              <a:rPr lang="en-US" smtClean="0"/>
              <a:t>page 56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1450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Final Preparation – Part 1 (50 points)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smtClean="0">
                <a:solidFill>
                  <a:schemeClr val="accent3">
                    <a:lumMod val="50000"/>
                  </a:schemeClr>
                </a:solidFill>
              </a:rPr>
              <a:t>8. </a:t>
            </a:r>
            <a:r>
              <a:rPr lang="en-US" b="1">
                <a:solidFill>
                  <a:schemeClr val="accent3">
                    <a:lumMod val="50000"/>
                  </a:schemeClr>
                </a:solidFill>
              </a:rPr>
              <a:t>Before, </a:t>
            </a:r>
            <a:r>
              <a:rPr lang="en-US" b="1" smtClean="0">
                <a:solidFill>
                  <a:schemeClr val="accent3">
                    <a:lumMod val="50000"/>
                  </a:schemeClr>
                </a:solidFill>
              </a:rPr>
              <a:t>After</a:t>
            </a:r>
            <a:r>
              <a:rPr lang="en-US" b="1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b="1" smtClean="0">
                <a:solidFill>
                  <a:schemeClr val="accent3">
                    <a:lumMod val="50000"/>
                  </a:schemeClr>
                </a:solidFill>
              </a:rPr>
              <a:t>When</a:t>
            </a:r>
          </a:p>
          <a:p>
            <a:pPr lvl="0"/>
            <a:r>
              <a:rPr lang="en-US" smtClean="0"/>
              <a:t>page 63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28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Final Preparation – Part 1 (50 points)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smtClean="0">
                <a:solidFill>
                  <a:schemeClr val="accent3">
                    <a:lumMod val="50000"/>
                  </a:schemeClr>
                </a:solidFill>
              </a:rPr>
              <a:t>9. </a:t>
            </a:r>
            <a:r>
              <a:rPr lang="en-US" b="1">
                <a:solidFill>
                  <a:schemeClr val="accent3">
                    <a:lumMod val="50000"/>
                  </a:schemeClr>
                </a:solidFill>
              </a:rPr>
              <a:t>However, </a:t>
            </a:r>
            <a:r>
              <a:rPr lang="en-US" b="1" smtClean="0">
                <a:solidFill>
                  <a:schemeClr val="accent3">
                    <a:lumMod val="50000"/>
                  </a:schemeClr>
                </a:solidFill>
              </a:rPr>
              <a:t>Whereas </a:t>
            </a:r>
            <a:endParaRPr lang="en-US" b="1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en-US" smtClean="0"/>
              <a:t>page 71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484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Final Preparation – Part 1 (50 points)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smtClean="0">
                <a:solidFill>
                  <a:schemeClr val="accent3">
                    <a:lumMod val="50000"/>
                  </a:schemeClr>
                </a:solidFill>
              </a:rPr>
              <a:t>10. </a:t>
            </a:r>
            <a:r>
              <a:rPr lang="en-US" b="1">
                <a:solidFill>
                  <a:schemeClr val="accent3">
                    <a:lumMod val="50000"/>
                  </a:schemeClr>
                </a:solidFill>
              </a:rPr>
              <a:t>As a result, </a:t>
            </a:r>
            <a:r>
              <a:rPr lang="en-US" b="1" smtClean="0">
                <a:solidFill>
                  <a:schemeClr val="accent3">
                    <a:lumMod val="50000"/>
                  </a:schemeClr>
                </a:solidFill>
              </a:rPr>
              <a:t>Consequently</a:t>
            </a:r>
            <a:r>
              <a:rPr lang="en-US" b="1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b="1" smtClean="0">
                <a:solidFill>
                  <a:schemeClr val="accent3">
                    <a:lumMod val="50000"/>
                  </a:schemeClr>
                </a:solidFill>
              </a:rPr>
              <a:t>Therefore </a:t>
            </a:r>
          </a:p>
          <a:p>
            <a:pPr lvl="0"/>
            <a:r>
              <a:rPr lang="en-US" smtClean="0"/>
              <a:t>page 76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0413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Final Preparation – Part 1 (50 points)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Each of </a:t>
            </a:r>
            <a:r>
              <a:rPr lang="en-US" smtClean="0"/>
              <a:t>those sections </a:t>
            </a:r>
            <a:r>
              <a:rPr lang="en-US"/>
              <a:t>will have 5 questions</a:t>
            </a:r>
          </a:p>
          <a:p>
            <a:r>
              <a:rPr lang="en-US"/>
              <a:t>Each question is worth 1 point</a:t>
            </a:r>
          </a:p>
          <a:p>
            <a:r>
              <a:rPr lang="en-US"/>
              <a:t>In most cases, you will have to look at a sentence and re-write it without the mistakes</a:t>
            </a:r>
          </a:p>
          <a:p>
            <a:pPr marL="0" indent="0">
              <a:buNone/>
            </a:pPr>
            <a:r>
              <a:rPr lang="en-US"/>
              <a:t>“We were too tired to study. But as a result we didn’t get a good grade.”</a:t>
            </a:r>
          </a:p>
          <a:p>
            <a:pPr marL="0" indent="0">
              <a:buNone/>
            </a:pPr>
            <a:r>
              <a:rPr lang="en-US"/>
              <a:t>“We were too tired to study. As a result, we didn’t get a good grade.”</a:t>
            </a:r>
          </a:p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837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Final Preparation – Part 2 (50 points)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/>
              <a:t>ESSAY: </a:t>
            </a:r>
            <a:r>
              <a:rPr lang="en-US"/>
              <a:t>Write a one page essay comparing two </a:t>
            </a:r>
            <a:r>
              <a:rPr lang="en-US" smtClean="0"/>
              <a:t>things </a:t>
            </a:r>
            <a:r>
              <a:rPr lang="en-US" b="1" smtClean="0">
                <a:solidFill>
                  <a:srgbClr val="C00000"/>
                </a:solidFill>
              </a:rPr>
              <a:t>(page 72)</a:t>
            </a:r>
            <a:r>
              <a:rPr lang="en-US" smtClean="0"/>
              <a:t>. </a:t>
            </a:r>
            <a:r>
              <a:rPr lang="en-US"/>
              <a:t>They can be any two things, or people, or places, etc. – but remember that you have to fill one page and support all of your ideas with supporting sentences – you must also have a concluding sentence.</a:t>
            </a:r>
          </a:p>
          <a:p>
            <a:r>
              <a:rPr lang="en-US"/>
              <a:t>You must include facts, opinions and examples, as we discussed in class.</a:t>
            </a:r>
          </a:p>
          <a:p>
            <a:r>
              <a:rPr lang="en-US"/>
              <a:t>You must include cause and effect, as we discussed in class.</a:t>
            </a:r>
          </a:p>
          <a:p>
            <a:r>
              <a:rPr lang="en-US"/>
              <a:t>You must include an extensive brainstorm using double lists, as we discussed in </a:t>
            </a:r>
            <a:r>
              <a:rPr lang="en-US" smtClean="0"/>
              <a:t>class </a:t>
            </a:r>
            <a:r>
              <a:rPr lang="en-US" b="1" smtClean="0">
                <a:solidFill>
                  <a:srgbClr val="C00000"/>
                </a:solidFill>
              </a:rPr>
              <a:t>(page 71)</a:t>
            </a:r>
            <a:r>
              <a:rPr lang="en-US" smtClean="0"/>
              <a:t>. </a:t>
            </a:r>
            <a:r>
              <a:rPr lang="en-US"/>
              <a:t>This can be a general brainstorm or word maps, but should clearly show two different lists of ideas – this will make up part of your grade for the essay (unlike the mid-term, where the brainstorm was optional for extra credit). As part of this brainstorm, you must fill out information answering the six essential questions, which I have listed below. Put your information there next to the questions, then continue your brainstorm under that or on a separate sheet of paper. The brainstorm does not count as part of the page length – the essay itself must be one page long.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811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Final Preparation – Part 2 (</a:t>
            </a:r>
            <a:r>
              <a:rPr lang="en-US" smtClean="0"/>
              <a:t>50 points)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Who</a:t>
            </a:r>
          </a:p>
          <a:p>
            <a:r>
              <a:rPr lang="en-US"/>
              <a:t>What</a:t>
            </a:r>
          </a:p>
          <a:p>
            <a:r>
              <a:rPr lang="en-US"/>
              <a:t>Where</a:t>
            </a:r>
          </a:p>
          <a:p>
            <a:r>
              <a:rPr lang="en-US"/>
              <a:t>When</a:t>
            </a:r>
          </a:p>
          <a:p>
            <a:r>
              <a:rPr lang="en-US"/>
              <a:t>Why</a:t>
            </a:r>
          </a:p>
          <a:p>
            <a:r>
              <a:rPr lang="en-US"/>
              <a:t>How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695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Mistakes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smtClean="0"/>
              <a:t>REMEMBER THE PAST TENSE:</a:t>
            </a:r>
          </a:p>
          <a:p>
            <a:pPr marL="0" indent="0">
              <a:buNone/>
            </a:pPr>
            <a:r>
              <a:rPr lang="en-US" smtClean="0"/>
              <a:t>If it happened before, use the past tense.</a:t>
            </a:r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mtClean="0"/>
              <a:t>“Last year </a:t>
            </a:r>
            <a:r>
              <a:rPr lang="en-US" b="1" smtClean="0">
                <a:solidFill>
                  <a:srgbClr val="FF0000"/>
                </a:solidFill>
              </a:rPr>
              <a:t>is</a:t>
            </a:r>
            <a:r>
              <a:rPr lang="en-US" smtClean="0"/>
              <a:t> my first time to visit Hong Kong.”</a:t>
            </a:r>
          </a:p>
          <a:p>
            <a:pPr marL="0" indent="0">
              <a:buNone/>
            </a:pPr>
            <a:r>
              <a:rPr lang="en-US" b="1" smtClean="0"/>
              <a:t>WRONG</a:t>
            </a:r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mtClean="0"/>
              <a:t>“</a:t>
            </a:r>
            <a:r>
              <a:rPr lang="en-US"/>
              <a:t>Last year </a:t>
            </a:r>
            <a:r>
              <a:rPr lang="en-US" b="1" smtClean="0">
                <a:solidFill>
                  <a:srgbClr val="FF0000"/>
                </a:solidFill>
              </a:rPr>
              <a:t>was</a:t>
            </a:r>
            <a:r>
              <a:rPr lang="en-US" smtClean="0"/>
              <a:t> </a:t>
            </a:r>
            <a:r>
              <a:rPr lang="en-US"/>
              <a:t>my first time to visit Hong Kong</a:t>
            </a:r>
            <a:r>
              <a:rPr lang="en-US" smtClean="0"/>
              <a:t>.”</a:t>
            </a:r>
          </a:p>
          <a:p>
            <a:pPr marL="0" indent="0">
              <a:buNone/>
            </a:pPr>
            <a:r>
              <a:rPr lang="en-US" b="1" smtClean="0"/>
              <a:t>CORRECT</a:t>
            </a:r>
            <a:endParaRPr lang="en-US" b="1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85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Mistakes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REMEMBER </a:t>
            </a:r>
            <a:r>
              <a:rPr lang="en-US" b="1" smtClean="0"/>
              <a:t>SINGULAR AND PLURAL:</a:t>
            </a:r>
          </a:p>
          <a:p>
            <a:r>
              <a:rPr lang="en-US" smtClean="0"/>
              <a:t>If it is just one thing, use the singular.</a:t>
            </a:r>
          </a:p>
          <a:p>
            <a:pPr marL="0" indent="0">
              <a:buNone/>
            </a:pPr>
            <a:r>
              <a:rPr lang="en-US" smtClean="0"/>
              <a:t>“I was happy to meet my </a:t>
            </a:r>
            <a:r>
              <a:rPr lang="en-US" b="1" smtClean="0">
                <a:solidFill>
                  <a:srgbClr val="FF0000"/>
                </a:solidFill>
              </a:rPr>
              <a:t>friends</a:t>
            </a:r>
            <a:r>
              <a:rPr lang="en-US" smtClean="0"/>
              <a:t> because I hadn’t seen him in so long.”</a:t>
            </a:r>
          </a:p>
          <a:p>
            <a:pPr marL="0" indent="0">
              <a:buNone/>
            </a:pPr>
            <a:r>
              <a:rPr lang="en-US" b="1" smtClean="0"/>
              <a:t>WRONG</a:t>
            </a:r>
          </a:p>
          <a:p>
            <a:pPr marL="0" indent="0">
              <a:buNone/>
            </a:pPr>
            <a:r>
              <a:rPr lang="en-US"/>
              <a:t>“I was happy to meet my </a:t>
            </a:r>
            <a:r>
              <a:rPr lang="en-US" b="1" smtClean="0">
                <a:solidFill>
                  <a:srgbClr val="FF0000"/>
                </a:solidFill>
              </a:rPr>
              <a:t>friend</a:t>
            </a:r>
            <a:r>
              <a:rPr lang="en-US" smtClean="0"/>
              <a:t> </a:t>
            </a:r>
            <a:r>
              <a:rPr lang="en-US"/>
              <a:t>because I hadn’t seen him in so long</a:t>
            </a:r>
            <a:r>
              <a:rPr lang="en-US" smtClean="0"/>
              <a:t>.”</a:t>
            </a:r>
          </a:p>
          <a:p>
            <a:pPr marL="0" indent="0">
              <a:buNone/>
            </a:pPr>
            <a:r>
              <a:rPr lang="en-US" b="1" smtClean="0"/>
              <a:t>CORRECT</a:t>
            </a:r>
            <a:endParaRPr lang="en-US" b="1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4801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Final Preparation – Part 1 (50 points)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Each of the following sections will have 5 questions</a:t>
            </a:r>
          </a:p>
          <a:p>
            <a:r>
              <a:rPr lang="en-US" smtClean="0"/>
              <a:t>Each question is worth 1 point</a:t>
            </a:r>
          </a:p>
          <a:p>
            <a:r>
              <a:rPr lang="en-US" smtClean="0"/>
              <a:t>In most cases, you will have to look at a sentence and re-write it without the mistakes</a:t>
            </a:r>
          </a:p>
          <a:p>
            <a:pPr marL="0" indent="0">
              <a:buNone/>
            </a:pPr>
            <a:r>
              <a:rPr lang="en-US" smtClean="0"/>
              <a:t>“We were too tired to study. But as a result we didn’t get a good grade.”</a:t>
            </a:r>
          </a:p>
          <a:p>
            <a:pPr marL="0" indent="0">
              <a:buNone/>
            </a:pPr>
            <a:r>
              <a:rPr lang="en-US" smtClean="0"/>
              <a:t>“</a:t>
            </a:r>
            <a:r>
              <a:rPr lang="en-US"/>
              <a:t>We were too tired to study. </a:t>
            </a:r>
            <a:r>
              <a:rPr lang="en-US" smtClean="0"/>
              <a:t>As </a:t>
            </a:r>
            <a:r>
              <a:rPr lang="en-US"/>
              <a:t>a </a:t>
            </a:r>
            <a:r>
              <a:rPr lang="en-US" smtClean="0"/>
              <a:t>result, </a:t>
            </a:r>
            <a:r>
              <a:rPr lang="en-US"/>
              <a:t>we didn’t get a good grade.”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705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Final Preparation – Part </a:t>
            </a:r>
            <a:r>
              <a:rPr lang="en-US" smtClean="0"/>
              <a:t>1 </a:t>
            </a:r>
            <a:r>
              <a:rPr lang="en-US"/>
              <a:t>(</a:t>
            </a:r>
            <a:r>
              <a:rPr lang="en-US" smtClean="0"/>
              <a:t>50 points)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AutoNum type="arabicPeriod"/>
            </a:pPr>
            <a:r>
              <a:rPr lang="en-US" b="1" smtClean="0">
                <a:solidFill>
                  <a:schemeClr val="accent3">
                    <a:lumMod val="50000"/>
                  </a:schemeClr>
                </a:solidFill>
              </a:rPr>
              <a:t>Correct </a:t>
            </a:r>
            <a:r>
              <a:rPr lang="en-US" b="1">
                <a:solidFill>
                  <a:schemeClr val="accent3">
                    <a:lumMod val="50000"/>
                  </a:schemeClr>
                </a:solidFill>
              </a:rPr>
              <a:t>basic punctuation </a:t>
            </a:r>
          </a:p>
          <a:p>
            <a:pPr lvl="0"/>
            <a:r>
              <a:rPr lang="en-US" smtClean="0"/>
              <a:t>capitalizing </a:t>
            </a:r>
            <a:r>
              <a:rPr lang="en-US"/>
              <a:t>the first word </a:t>
            </a:r>
            <a:r>
              <a:rPr lang="en-US" smtClean="0"/>
              <a:t>of a sentence and </a:t>
            </a:r>
            <a:r>
              <a:rPr lang="en-US"/>
              <a:t>proper </a:t>
            </a:r>
            <a:r>
              <a:rPr lang="en-US" smtClean="0"/>
              <a:t>nouns</a:t>
            </a:r>
          </a:p>
          <a:p>
            <a:pPr lvl="0"/>
            <a:r>
              <a:rPr lang="en-US" smtClean="0"/>
              <a:t>ending </a:t>
            </a:r>
            <a:r>
              <a:rPr lang="en-US"/>
              <a:t>with a period or question </a:t>
            </a:r>
            <a:r>
              <a:rPr lang="en-US" smtClean="0"/>
              <a:t>mark</a:t>
            </a:r>
          </a:p>
          <a:p>
            <a:pPr marL="0" lvl="0" indent="0">
              <a:buNone/>
            </a:pPr>
            <a:r>
              <a:rPr lang="en-US" smtClean="0"/>
              <a:t>Why are you crying.</a:t>
            </a:r>
          </a:p>
          <a:p>
            <a:pPr marL="0" lvl="0" indent="0">
              <a:buNone/>
            </a:pPr>
            <a:r>
              <a:rPr lang="en-US" smtClean="0"/>
              <a:t>Why are you crying?</a:t>
            </a:r>
          </a:p>
          <a:p>
            <a:pPr marL="0" lvl="0" indent="0">
              <a:buNone/>
            </a:pPr>
            <a:r>
              <a:rPr lang="en-US" smtClean="0"/>
              <a:t>I went to germany last year.</a:t>
            </a:r>
          </a:p>
          <a:p>
            <a:pPr marL="0" lvl="0" indent="0">
              <a:buNone/>
            </a:pPr>
            <a:r>
              <a:rPr lang="en-US" smtClean="0"/>
              <a:t>I went to Germany last year.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004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Final Preparation – Part 1 (50 points)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smtClean="0">
                <a:solidFill>
                  <a:schemeClr val="accent3">
                    <a:lumMod val="50000"/>
                  </a:schemeClr>
                </a:solidFill>
              </a:rPr>
              <a:t>2. </a:t>
            </a:r>
            <a:r>
              <a:rPr lang="en-US" b="1">
                <a:solidFill>
                  <a:schemeClr val="accent3">
                    <a:lumMod val="50000"/>
                  </a:schemeClr>
                </a:solidFill>
              </a:rPr>
              <a:t>Combining sentences using “and” and “but” </a:t>
            </a:r>
            <a:endParaRPr lang="en-US" b="1" smtClean="0">
              <a:solidFill>
                <a:schemeClr val="accent3">
                  <a:lumMod val="50000"/>
                </a:schemeClr>
              </a:solidFill>
            </a:endParaRPr>
          </a:p>
          <a:p>
            <a:pPr marL="0" lvl="0" indent="0">
              <a:buNone/>
            </a:pPr>
            <a:r>
              <a:rPr lang="en-US" smtClean="0"/>
              <a:t>Use appropriate punctuation</a:t>
            </a:r>
          </a:p>
          <a:p>
            <a:pPr marL="0" lvl="0" indent="0">
              <a:buNone/>
            </a:pPr>
            <a:r>
              <a:rPr lang="en-US" smtClean="0"/>
              <a:t>Do </a:t>
            </a:r>
            <a:r>
              <a:rPr lang="en-US"/>
              <a:t>not </a:t>
            </a:r>
            <a:r>
              <a:rPr lang="en-US" smtClean="0"/>
              <a:t>use </a:t>
            </a:r>
            <a:r>
              <a:rPr lang="en-US"/>
              <a:t>“and” and “but” to start sentences </a:t>
            </a:r>
            <a:endParaRPr lang="en-US" smtClean="0"/>
          </a:p>
          <a:p>
            <a:pPr lvl="0"/>
            <a:r>
              <a:rPr lang="en-US" smtClean="0"/>
              <a:t>page 18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7664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Final Preparation – Part 1 (50 points)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3. Be able to recognize what adjectives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are p27/28</a:t>
            </a:r>
            <a:endParaRPr lang="en-US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en-US" dirty="0" smtClean="0"/>
              <a:t>they go </a:t>
            </a:r>
            <a:r>
              <a:rPr lang="en-US" dirty="0"/>
              <a:t>with nouns (a person, place or thing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they tell </a:t>
            </a:r>
            <a:r>
              <a:rPr lang="en-US" dirty="0"/>
              <a:t>us “what kind” of noun it </a:t>
            </a:r>
            <a:r>
              <a:rPr lang="en-US" dirty="0" smtClean="0"/>
              <a:t>is</a:t>
            </a:r>
          </a:p>
          <a:p>
            <a:pPr marL="0" lvl="0" indent="0">
              <a:buNone/>
            </a:pPr>
            <a:r>
              <a:rPr lang="en-US" dirty="0" smtClean="0"/>
              <a:t>You have to pick out the adjective in a sentence:</a:t>
            </a:r>
          </a:p>
          <a:p>
            <a:pPr marL="0" lvl="0" indent="0">
              <a:buNone/>
            </a:pPr>
            <a:r>
              <a:rPr lang="en-US" dirty="0" smtClean="0"/>
              <a:t>“There was a </a:t>
            </a:r>
            <a:r>
              <a:rPr lang="en-US" b="1" dirty="0" smtClean="0">
                <a:solidFill>
                  <a:srgbClr val="C00000"/>
                </a:solidFill>
              </a:rPr>
              <a:t>green</a:t>
            </a:r>
            <a:r>
              <a:rPr lang="en-US" dirty="0" smtClean="0"/>
              <a:t> lizard on the rock.”</a:t>
            </a:r>
          </a:p>
          <a:p>
            <a:pPr marL="0" lvl="0" indent="0">
              <a:buNone/>
            </a:pPr>
            <a:r>
              <a:rPr lang="en-US" dirty="0" smtClean="0"/>
              <a:t>“They ate a </a:t>
            </a:r>
            <a:r>
              <a:rPr lang="en-US" b="1" dirty="0" smtClean="0">
                <a:solidFill>
                  <a:srgbClr val="C00000"/>
                </a:solidFill>
              </a:rPr>
              <a:t>large</a:t>
            </a:r>
            <a:r>
              <a:rPr lang="en-US" dirty="0" smtClean="0"/>
              <a:t> pizza.”</a:t>
            </a:r>
          </a:p>
          <a:p>
            <a:pPr marL="0" lvl="0" indent="0">
              <a:buNone/>
            </a:pPr>
            <a:r>
              <a:rPr lang="en-US" dirty="0" smtClean="0"/>
              <a:t>“He saw a </a:t>
            </a:r>
            <a:r>
              <a:rPr lang="en-US" b="1" dirty="0" smtClean="0">
                <a:solidFill>
                  <a:srgbClr val="C00000"/>
                </a:solidFill>
              </a:rPr>
              <a:t>beautiful</a:t>
            </a:r>
            <a:r>
              <a:rPr lang="en-US" dirty="0" smtClean="0"/>
              <a:t> woman.”</a:t>
            </a:r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3033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Final Preparation – Part 1 (50 points)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4.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What concluding sentences can do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p29</a:t>
            </a:r>
            <a:endParaRPr lang="en-US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en-US" dirty="0" smtClean="0"/>
              <a:t>Restate </a:t>
            </a:r>
            <a:r>
              <a:rPr lang="en-US" dirty="0"/>
              <a:t>the topic sentence</a:t>
            </a:r>
          </a:p>
          <a:p>
            <a:pPr lvl="0"/>
            <a:r>
              <a:rPr lang="en-US" dirty="0" smtClean="0"/>
              <a:t>Summarize </a:t>
            </a:r>
            <a:r>
              <a:rPr lang="en-US" dirty="0"/>
              <a:t>the main idea of the paragraph</a:t>
            </a:r>
          </a:p>
          <a:p>
            <a:pPr lvl="0"/>
            <a:r>
              <a:rPr lang="en-US" dirty="0" smtClean="0"/>
              <a:t>Make </a:t>
            </a:r>
            <a:r>
              <a:rPr lang="en-US" dirty="0"/>
              <a:t>a prediction connected to the paragraph’s </a:t>
            </a:r>
            <a:r>
              <a:rPr lang="en-US" dirty="0" smtClean="0"/>
              <a:t>topic</a:t>
            </a:r>
            <a:r>
              <a:rPr lang="en-US" dirty="0"/>
              <a:t> </a:t>
            </a:r>
            <a:endParaRPr lang="en-US" dirty="0" smtClean="0"/>
          </a:p>
          <a:p>
            <a:pPr lvl="0"/>
            <a:r>
              <a:rPr lang="en-US" dirty="0" smtClean="0"/>
              <a:t>Make a suggestion or give advice connected to the topic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8383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Final Preparation – Part 1 (50 points)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smtClean="0">
                <a:solidFill>
                  <a:schemeClr val="accent3">
                    <a:lumMod val="50000"/>
                  </a:schemeClr>
                </a:solidFill>
              </a:rPr>
              <a:t>5. </a:t>
            </a:r>
            <a:r>
              <a:rPr lang="en-US" b="1">
                <a:solidFill>
                  <a:schemeClr val="accent3">
                    <a:lumMod val="50000"/>
                  </a:schemeClr>
                </a:solidFill>
              </a:rPr>
              <a:t>Phrases to express </a:t>
            </a:r>
            <a:r>
              <a:rPr lang="en-US" b="1" smtClean="0">
                <a:solidFill>
                  <a:schemeClr val="accent3">
                    <a:lumMod val="50000"/>
                  </a:schemeClr>
                </a:solidFill>
              </a:rPr>
              <a:t>opinions</a:t>
            </a:r>
          </a:p>
          <a:p>
            <a:pPr lvl="0"/>
            <a:r>
              <a:rPr lang="en-US" smtClean="0"/>
              <a:t>page 43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534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878</Words>
  <Application>Microsoft Office PowerPoint</Application>
  <PresentationFormat>On-screen Show (4:3)</PresentationFormat>
  <Paragraphs>92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IEN 104 exam topics</vt:lpstr>
      <vt:lpstr>Common Mistakes </vt:lpstr>
      <vt:lpstr>Common Mistakes</vt:lpstr>
      <vt:lpstr>Final Preparation – Part 1 (50 points)</vt:lpstr>
      <vt:lpstr>Final Preparation – Part 1 (50 points)</vt:lpstr>
      <vt:lpstr>Final Preparation – Part 1 (50 points)</vt:lpstr>
      <vt:lpstr>Final Preparation – Part 1 (50 points)</vt:lpstr>
      <vt:lpstr>Final Preparation – Part 1 (50 points)</vt:lpstr>
      <vt:lpstr>Final Preparation – Part 1 (50 points)</vt:lpstr>
      <vt:lpstr>Final Preparation – Part 1 (50 points)</vt:lpstr>
      <vt:lpstr>Final Preparation – Part 1 (50 points)</vt:lpstr>
      <vt:lpstr>Final Preparation – Part 1 (50 points)</vt:lpstr>
      <vt:lpstr>Final Preparation – Part 1 (50 points)</vt:lpstr>
      <vt:lpstr>Final Preparation – Part 1 (50 points)</vt:lpstr>
      <vt:lpstr>Final Preparation – Part 1 (50 points)</vt:lpstr>
      <vt:lpstr>Final Preparation – Part 2 (50 points)</vt:lpstr>
      <vt:lpstr>Final Preparation – Part 2 (50 points)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IEN 104</dc:title>
  <dc:creator>NB</dc:creator>
  <cp:lastModifiedBy>Techno</cp:lastModifiedBy>
  <cp:revision>20</cp:revision>
  <dcterms:created xsi:type="dcterms:W3CDTF">2006-08-16T00:00:00Z</dcterms:created>
  <dcterms:modified xsi:type="dcterms:W3CDTF">2014-05-06T07:34:30Z</dcterms:modified>
</cp:coreProperties>
</file>